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81" r:id="rId6"/>
    <p:sldId id="279" r:id="rId7"/>
    <p:sldId id="282" r:id="rId8"/>
    <p:sldId id="283" r:id="rId9"/>
    <p:sldId id="284" r:id="rId10"/>
    <p:sldId id="285" r:id="rId11"/>
    <p:sldId id="286" r:id="rId12"/>
    <p:sldId id="287" r:id="rId13"/>
    <p:sldId id="328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9" r:id="rId23"/>
    <p:sldId id="288" r:id="rId24"/>
    <p:sldId id="290" r:id="rId25"/>
    <p:sldId id="289" r:id="rId26"/>
    <p:sldId id="295" r:id="rId27"/>
    <p:sldId id="291" r:id="rId28"/>
    <p:sldId id="292" r:id="rId29"/>
    <p:sldId id="293" r:id="rId30"/>
    <p:sldId id="294" r:id="rId31"/>
    <p:sldId id="320" r:id="rId32"/>
    <p:sldId id="322" r:id="rId33"/>
    <p:sldId id="321" r:id="rId34"/>
    <p:sldId id="327" r:id="rId35"/>
    <p:sldId id="323" r:id="rId36"/>
    <p:sldId id="324" r:id="rId37"/>
    <p:sldId id="325" r:id="rId38"/>
    <p:sldId id="326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3E2144-FD92-4018-932D-60BF1DB011FB}" v="432" dt="2021-08-28T20:54:40.188"/>
    <p1510:client id="{DC7A467A-8B2E-454E-990C-7E4D9E1BFBB8}" v="154" dt="2021-08-28T20:48:18.1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Bilan" userId="S::actionchallenge_cpaws.org#ext#@greencalgary.onmicrosoft.com::a3dab22f-f536-4f4f-9f02-8f341d5612f5" providerId="AD" clId="Web-{B33E2144-FD92-4018-932D-60BF1DB011FB}"/>
    <pc:docChg chg="modSld">
      <pc:chgData name="Vanessa Bilan" userId="S::actionchallenge_cpaws.org#ext#@greencalgary.onmicrosoft.com::a3dab22f-f536-4f4f-9f02-8f341d5612f5" providerId="AD" clId="Web-{B33E2144-FD92-4018-932D-60BF1DB011FB}" dt="2021-08-28T20:54:40.188" v="267" actId="20577"/>
      <pc:docMkLst>
        <pc:docMk/>
      </pc:docMkLst>
      <pc:sldChg chg="modSp">
        <pc:chgData name="Vanessa Bilan" userId="S::actionchallenge_cpaws.org#ext#@greencalgary.onmicrosoft.com::a3dab22f-f536-4f4f-9f02-8f341d5612f5" providerId="AD" clId="Web-{B33E2144-FD92-4018-932D-60BF1DB011FB}" dt="2021-08-28T20:51:20.801" v="191"/>
        <pc:sldMkLst>
          <pc:docMk/>
          <pc:sldMk cId="3345210052" sldId="256"/>
        </pc:sldMkLst>
        <pc:graphicFrameChg chg="mod modGraphic">
          <ac:chgData name="Vanessa Bilan" userId="S::actionchallenge_cpaws.org#ext#@greencalgary.onmicrosoft.com::a3dab22f-f536-4f4f-9f02-8f341d5612f5" providerId="AD" clId="Web-{B33E2144-FD92-4018-932D-60BF1DB011FB}" dt="2021-08-28T20:51:20.801" v="191"/>
          <ac:graphicFrameMkLst>
            <pc:docMk/>
            <pc:sldMk cId="3345210052" sldId="256"/>
            <ac:graphicFrameMk id="7" creationId="{824E8C5D-6EFD-467E-B5A1-AE0603002933}"/>
          </ac:graphicFrameMkLst>
        </pc:graphicFrameChg>
      </pc:sldChg>
      <pc:sldChg chg="modSp">
        <pc:chgData name="Vanessa Bilan" userId="S::actionchallenge_cpaws.org#ext#@greencalgary.onmicrosoft.com::a3dab22f-f536-4f4f-9f02-8f341d5612f5" providerId="AD" clId="Web-{B33E2144-FD92-4018-932D-60BF1DB011FB}" dt="2021-08-28T20:54:40.188" v="267" actId="20577"/>
        <pc:sldMkLst>
          <pc:docMk/>
          <pc:sldMk cId="1988810127" sldId="281"/>
        </pc:sldMkLst>
        <pc:spChg chg="mod">
          <ac:chgData name="Vanessa Bilan" userId="S::actionchallenge_cpaws.org#ext#@greencalgary.onmicrosoft.com::a3dab22f-f536-4f4f-9f02-8f341d5612f5" providerId="AD" clId="Web-{B33E2144-FD92-4018-932D-60BF1DB011FB}" dt="2021-08-28T20:54:40.188" v="267" actId="20577"/>
          <ac:spMkLst>
            <pc:docMk/>
            <pc:sldMk cId="1988810127" sldId="281"/>
            <ac:spMk id="4" creationId="{BB91E567-805D-4BB3-89A3-7EBFE2513EB5}"/>
          </ac:spMkLst>
        </pc:spChg>
      </pc:sldChg>
    </pc:docChg>
  </pc:docChgLst>
  <pc:docChgLst>
    <pc:chgData name="Vanessa Bilan" userId="S::actionchallenge_cpaws.org#ext#@greencalgary.onmicrosoft.com::a3dab22f-f536-4f4f-9f02-8f341d5612f5" providerId="AD" clId="Web-{DC7A467A-8B2E-454E-990C-7E4D9E1BFBB8}"/>
    <pc:docChg chg="modSld">
      <pc:chgData name="Vanessa Bilan" userId="S::actionchallenge_cpaws.org#ext#@greencalgary.onmicrosoft.com::a3dab22f-f536-4f4f-9f02-8f341d5612f5" providerId="AD" clId="Web-{DC7A467A-8B2E-454E-990C-7E4D9E1BFBB8}" dt="2021-08-28T20:48:18.163" v="143"/>
      <pc:docMkLst>
        <pc:docMk/>
      </pc:docMkLst>
      <pc:sldChg chg="modSp">
        <pc:chgData name="Vanessa Bilan" userId="S::actionchallenge_cpaws.org#ext#@greencalgary.onmicrosoft.com::a3dab22f-f536-4f4f-9f02-8f341d5612f5" providerId="AD" clId="Web-{DC7A467A-8B2E-454E-990C-7E4D9E1BFBB8}" dt="2021-08-28T20:48:18.163" v="143"/>
        <pc:sldMkLst>
          <pc:docMk/>
          <pc:sldMk cId="3345210052" sldId="256"/>
        </pc:sldMkLst>
        <pc:graphicFrameChg chg="mod modGraphic">
          <ac:chgData name="Vanessa Bilan" userId="S::actionchallenge_cpaws.org#ext#@greencalgary.onmicrosoft.com::a3dab22f-f536-4f4f-9f02-8f341d5612f5" providerId="AD" clId="Web-{DC7A467A-8B2E-454E-990C-7E4D9E1BFBB8}" dt="2021-08-28T20:48:18.163" v="143"/>
          <ac:graphicFrameMkLst>
            <pc:docMk/>
            <pc:sldMk cId="3345210052" sldId="256"/>
            <ac:graphicFrameMk id="7" creationId="{824E8C5D-6EFD-467E-B5A1-AE060300293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7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3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75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09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03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25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8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99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0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43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35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F581-DB60-4723-A164-F95B5F4DB4F2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85163-C5B7-459B-A464-8F3BFF580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7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rcode-monkey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30A989-2578-4F1E-A656-921441CEA0AE}"/>
              </a:ext>
            </a:extLst>
          </p:cNvPr>
          <p:cNvSpPr txBox="1"/>
          <p:nvPr/>
        </p:nvSpPr>
        <p:spPr>
          <a:xfrm>
            <a:off x="643595" y="296093"/>
            <a:ext cx="7856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hlinkClick r:id="rId2"/>
              </a:rPr>
              <a:t>https://www.qrcode-monkey.com/</a:t>
            </a:r>
            <a:endParaRPr lang="en-GB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24E8C5D-6EFD-467E-B5A1-AE0603002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739944"/>
              </p:ext>
            </p:extLst>
          </p:nvPr>
        </p:nvGraphicFramePr>
        <p:xfrm>
          <a:off x="834705" y="1029747"/>
          <a:ext cx="7474590" cy="4798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1530">
                  <a:extLst>
                    <a:ext uri="{9D8B030D-6E8A-4147-A177-3AD203B41FA5}">
                      <a16:colId xmlns:a16="http://schemas.microsoft.com/office/drawing/2014/main" val="132334305"/>
                    </a:ext>
                  </a:extLst>
                </a:gridCol>
                <a:gridCol w="2491530">
                  <a:extLst>
                    <a:ext uri="{9D8B030D-6E8A-4147-A177-3AD203B41FA5}">
                      <a16:colId xmlns:a16="http://schemas.microsoft.com/office/drawing/2014/main" val="3766461125"/>
                    </a:ext>
                  </a:extLst>
                </a:gridCol>
                <a:gridCol w="2491530">
                  <a:extLst>
                    <a:ext uri="{9D8B030D-6E8A-4147-A177-3AD203B41FA5}">
                      <a16:colId xmlns:a16="http://schemas.microsoft.com/office/drawing/2014/main" val="360324005"/>
                    </a:ext>
                  </a:extLst>
                </a:gridCol>
              </a:tblGrid>
              <a:tr h="552353">
                <a:tc>
                  <a:txBody>
                    <a:bodyPr/>
                    <a:lstStyle/>
                    <a:p>
                      <a:r>
                        <a:rPr lang="en-GB" sz="1200"/>
                        <a:t>Pollinators Gr 3&amp;6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UW Gr7&amp;9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Birds Grade 3&amp;6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53890"/>
                  </a:ext>
                </a:extLst>
              </a:tr>
              <a:tr h="463187">
                <a:tc>
                  <a:txBody>
                    <a:bodyPr/>
                    <a:lstStyle/>
                    <a:p>
                      <a:r>
                        <a:rPr lang="en-GB" sz="1200"/>
                        <a:t>1.Nevada bumblebee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1.Hunts bumblebee</a:t>
                      </a: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10.Crow skull replica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831687"/>
                  </a:ext>
                </a:extLst>
              </a:tr>
              <a:tr h="463187">
                <a:tc>
                  <a:txBody>
                    <a:bodyPr/>
                    <a:lstStyle/>
                    <a:p>
                      <a:r>
                        <a:rPr lang="en-GB" sz="1200"/>
                        <a:t>2. Canadian tiger swallowtail butterfly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2.Pale swallowtail butterfly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15.Great horned owl pellet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77142"/>
                  </a:ext>
                </a:extLst>
              </a:tr>
              <a:tr h="648461">
                <a:tc>
                  <a:txBody>
                    <a:bodyPr/>
                    <a:lstStyle/>
                    <a:p>
                      <a:r>
                        <a:rPr lang="en-GB" sz="1200"/>
                        <a:t>3.Honey bee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9.American red squirrel skull replica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16.Goose track </a:t>
                      </a:r>
                      <a:r>
                        <a:rPr lang="en-GB" sz="1200" err="1"/>
                        <a:t>mold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368001"/>
                  </a:ext>
                </a:extLst>
              </a:tr>
              <a:tr h="463187">
                <a:tc>
                  <a:txBody>
                    <a:bodyPr/>
                    <a:lstStyle/>
                    <a:p>
                      <a:r>
                        <a:rPr lang="en-GB" sz="1200"/>
                        <a:t>4. Yellow jacket wasp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10.American crow skull replica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17.Red tailed hawk talon replica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457957"/>
                  </a:ext>
                </a:extLst>
              </a:tr>
              <a:tr h="463187">
                <a:tc>
                  <a:txBody>
                    <a:bodyPr/>
                    <a:lstStyle/>
                    <a:p>
                      <a:r>
                        <a:rPr lang="en-GB" sz="1200"/>
                        <a:t>5.Mason bee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11.Northern flicker feather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11.Northern flicker feather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943441"/>
                  </a:ext>
                </a:extLst>
              </a:tr>
              <a:tr h="648461">
                <a:tc>
                  <a:txBody>
                    <a:bodyPr/>
                    <a:lstStyle/>
                    <a:p>
                      <a:r>
                        <a:rPr lang="en-GB" sz="1200"/>
                        <a:t>6.House fly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12.Mountain cottontail rabbit fur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18.Dried leaves Lombardy Poplar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91874"/>
                  </a:ext>
                </a:extLst>
              </a:tr>
              <a:tr h="648461">
                <a:tc>
                  <a:txBody>
                    <a:bodyPr/>
                    <a:lstStyle/>
                    <a:p>
                      <a:r>
                        <a:rPr lang="en-GB" sz="1200"/>
                        <a:t>7.Lady beetle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13.White tailed deer antler</a:t>
                      </a: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14.Dried leaves White 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034267"/>
                  </a:ext>
                </a:extLst>
              </a:tr>
              <a:tr h="448021">
                <a:tc>
                  <a:txBody>
                    <a:bodyPr/>
                    <a:lstStyle/>
                    <a:p>
                      <a:r>
                        <a:rPr lang="en-GB" sz="1200"/>
                        <a:t>8. White spotted sawyer beetle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818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21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102097-4A9B-401C-9525-082AA281BD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0946" y="1628275"/>
            <a:ext cx="4220093" cy="422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99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076275" y="651325"/>
            <a:ext cx="499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6 Pollinators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B650F1-3742-48A3-B398-C49F47EBCC92}"/>
              </a:ext>
            </a:extLst>
          </p:cNvPr>
          <p:cNvSpPr txBox="1"/>
          <p:nvPr/>
        </p:nvSpPr>
        <p:spPr>
          <a:xfrm>
            <a:off x="3003258" y="2592198"/>
            <a:ext cx="398006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Biofacts and QR codes: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1.Hunts bumblebee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2. Pale yellowtail butterfly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3. Alaska Yellowjacket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4. Horse fly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5. Parasite fly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6. Red-tailed flesh fly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7. American white admiral butterfly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8. Monarch butterfly</a:t>
            </a:r>
          </a:p>
        </p:txBody>
      </p:sp>
    </p:spTree>
    <p:extLst>
      <p:ext uri="{BB962C8B-B14F-4D97-AF65-F5344CB8AC3E}">
        <p14:creationId xmlns:p14="http://schemas.microsoft.com/office/powerpoint/2010/main" val="316365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47B541-BEA8-4506-A35C-EAE8AD642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786" y="1596231"/>
            <a:ext cx="4538425" cy="45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13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44FFAB-3540-404D-8E14-B4A02A6E6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235" y="1627085"/>
            <a:ext cx="4475527" cy="447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08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CEE79A-30BD-41AB-9965-E0EF9EED5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5132" y="1516310"/>
            <a:ext cx="4393734" cy="439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25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 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D67412-BCBF-47E7-B494-3318601908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3902" y="1526418"/>
            <a:ext cx="4576194" cy="457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74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EBD709-9919-48C8-A7C8-54013E4BCD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679" y="1559973"/>
            <a:ext cx="4542639" cy="454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683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9C6A5F3-8D73-4C66-BCE8-51EB469AD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0709" y="1724153"/>
            <a:ext cx="4282580" cy="428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79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240977-D503-4D1B-B478-94A625E847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0699" y="1741332"/>
            <a:ext cx="4122599" cy="412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32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B4049B8-A849-4F9A-8DB3-47936A33BF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4007" y="1628275"/>
            <a:ext cx="4355985" cy="435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2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202110" y="642936"/>
            <a:ext cx="499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3 Pollinators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91E567-805D-4BB3-89A3-7EBFE2513EB5}"/>
              </a:ext>
            </a:extLst>
          </p:cNvPr>
          <p:cNvSpPr txBox="1"/>
          <p:nvPr/>
        </p:nvSpPr>
        <p:spPr>
          <a:xfrm>
            <a:off x="3078759" y="2600587"/>
            <a:ext cx="3996030" cy="286232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>
                <a:latin typeface="Open Sans Condensed"/>
                <a:ea typeface="Open Sans Condensed" panose="020B0806030504020204" pitchFamily="34" charset="0"/>
                <a:cs typeface="Open Sans Condensed" panose="020B0806030504020204" pitchFamily="34" charset="0"/>
              </a:rPr>
              <a:t>Biofacts and QR codes:</a:t>
            </a:r>
          </a:p>
          <a:p>
            <a:r>
              <a:rPr lang="en-GB">
                <a:latin typeface="Open Sans Condensed"/>
                <a:ea typeface="Open Sans Condensed" panose="020B0806030504020204" pitchFamily="34" charset="0"/>
                <a:cs typeface="Open Sans Condensed" panose="020B0806030504020204" pitchFamily="34" charset="0"/>
              </a:rPr>
              <a:t>1. Nevada bumblebee</a:t>
            </a:r>
          </a:p>
          <a:p>
            <a:r>
              <a:rPr lang="en-GB">
                <a:latin typeface="Open Sans Condensed"/>
                <a:ea typeface="Open Sans Condensed" panose="020B0806030504020204" pitchFamily="34" charset="0"/>
                <a:cs typeface="Open Sans Condensed" panose="020B0806030504020204" pitchFamily="34" charset="0"/>
              </a:rPr>
              <a:t>2. </a:t>
            </a:r>
            <a:r>
              <a:rPr lang="en-GB">
                <a:latin typeface="Open Sans Condensed"/>
                <a:ea typeface="+mn-lt"/>
                <a:cs typeface="+mn-lt"/>
              </a:rPr>
              <a:t>Honey bee</a:t>
            </a:r>
          </a:p>
          <a:p>
            <a:r>
              <a:rPr lang="en-GB">
                <a:latin typeface="Open Sans Condensed"/>
                <a:ea typeface="+mn-lt"/>
                <a:cs typeface="+mn-lt"/>
              </a:rPr>
              <a:t>3. Mason bee</a:t>
            </a:r>
          </a:p>
          <a:p>
            <a:r>
              <a:rPr lang="en-GB">
                <a:latin typeface="Open Sans Condensed"/>
                <a:ea typeface="+mn-lt"/>
                <a:cs typeface="+mn-lt"/>
              </a:rPr>
              <a:t>4. Canadian</a:t>
            </a:r>
            <a:r>
              <a:rPr lang="en-GB">
                <a:latin typeface="Open Sans Condensed"/>
                <a:ea typeface="Open Sans Condensed" panose="020B0806030504020204" pitchFamily="34" charset="0"/>
                <a:cs typeface="Open Sans Condensed" panose="020B0806030504020204" pitchFamily="34" charset="0"/>
              </a:rPr>
              <a:t> tiger swallowtail butterfly</a:t>
            </a:r>
            <a:endParaRPr lang="en-GB">
              <a:latin typeface="Open Sans Condensed"/>
              <a:ea typeface="Open Sans ExtraBold"/>
              <a:cs typeface="Calibri"/>
            </a:endParaRPr>
          </a:p>
          <a:p>
            <a:r>
              <a:rPr lang="en-GB">
                <a:latin typeface="Open Sans Condensed"/>
                <a:ea typeface="Open Sans Condensed" panose="020B0806030504020204" pitchFamily="34" charset="0"/>
                <a:cs typeface="Open Sans Condensed" panose="020B0806030504020204" pitchFamily="34" charset="0"/>
              </a:rPr>
              <a:t>5. Lady bug</a:t>
            </a:r>
          </a:p>
          <a:p>
            <a:r>
              <a:rPr lang="en-GB">
                <a:latin typeface="Open Sans Condensed"/>
                <a:ea typeface="Open Sans Condensed" panose="020B0806030504020204" pitchFamily="34" charset="0"/>
                <a:cs typeface="Open Sans Condensed" panose="020B0806030504020204" pitchFamily="34" charset="0"/>
              </a:rPr>
              <a:t>6. Yellow jacket wasp</a:t>
            </a:r>
          </a:p>
          <a:p>
            <a:r>
              <a:rPr lang="en-GB">
                <a:latin typeface="Open Sans Condensed"/>
                <a:ea typeface="Open Sans Condensed" panose="020B0806030504020204" pitchFamily="34" charset="0"/>
                <a:cs typeface="Open Sans Condensed" panose="020B0806030504020204" pitchFamily="34" charset="0"/>
              </a:rPr>
              <a:t>7. House fly</a:t>
            </a:r>
          </a:p>
          <a:p>
            <a:r>
              <a:rPr lang="en-GB">
                <a:latin typeface="Open Sans Condensed"/>
                <a:ea typeface="Open Sans Condensed" panose="020B0806030504020204" pitchFamily="34" charset="0"/>
                <a:cs typeface="Open Sans Condensed" panose="020B0806030504020204" pitchFamily="34" charset="0"/>
              </a:rPr>
              <a:t>8. White spotted sawyer beetle</a:t>
            </a:r>
          </a:p>
          <a:p>
            <a:endParaRPr lang="en-GB">
              <a:latin typeface="Open Sans Condensed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10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076275" y="768771"/>
            <a:ext cx="499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3 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Birds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DAD46D-766C-4EA3-AA09-1ED420DF7997}"/>
              </a:ext>
            </a:extLst>
          </p:cNvPr>
          <p:cNvSpPr txBox="1"/>
          <p:nvPr/>
        </p:nvSpPr>
        <p:spPr>
          <a:xfrm>
            <a:off x="2969702" y="2734811"/>
            <a:ext cx="378020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Biofacts and QR codes: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10. Crow skull replica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11. Northern flicker feather	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14. Dried leaves White Ash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15. Great horned owl pellet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16. Goose track </a:t>
            </a:r>
            <a:r>
              <a:rPr lang="en-GB" err="1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mold</a:t>
            </a:r>
            <a:endParaRPr lang="en-GB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17. Red tailed hawk talon (replica)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18. Dried leaves Lombardy Poplar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491187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80A5E4-3C77-44B5-9629-5CA0356AAD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0662" y="1811295"/>
            <a:ext cx="3982673" cy="398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249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CEAA3A3-50BA-4E8F-AD35-8CE0A01C73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834" y="1628275"/>
            <a:ext cx="4320331" cy="432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33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F8B117-A1FD-4DBC-BA49-D5E3D6320D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2882" y="1643515"/>
            <a:ext cx="4318233" cy="431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137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2977A0-2B55-4C69-A59B-854286573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724" y="1628275"/>
            <a:ext cx="4152550" cy="41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24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7A9C1E-4B8C-498E-AB28-5E13966EF5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479" y="1628275"/>
            <a:ext cx="4465039" cy="446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47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2DAAF87-B456-4BE3-AFD9-F8D459929F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049" y="1628275"/>
            <a:ext cx="4267899" cy="426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556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E67EA2-0EC0-4140-8428-78F05D9CF4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2882" y="1643515"/>
            <a:ext cx="4318234" cy="431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276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076275" y="617769"/>
            <a:ext cx="499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6 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Birds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8A1976-2B9A-4626-B211-9D1B2B46BA86}"/>
              </a:ext>
            </a:extLst>
          </p:cNvPr>
          <p:cNvSpPr txBox="1"/>
          <p:nvPr/>
        </p:nvSpPr>
        <p:spPr>
          <a:xfrm>
            <a:off x="2969702" y="2734811"/>
            <a:ext cx="378020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Biofacts and QR codes: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10. Crow skull replica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11. Northern flicker feather	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14. Dried leaves White Ash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15. Great horned owl pellet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16. Goose track </a:t>
            </a:r>
            <a:r>
              <a:rPr lang="en-GB" err="1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mold</a:t>
            </a:r>
            <a:endParaRPr lang="en-GB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17. Red tailed hawk talon (replica)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18. Dried leaves Lombardy Poplar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139968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97B222-F8D1-4F59-B35F-CD4330B01E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1871" y="1628275"/>
            <a:ext cx="4340255" cy="434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615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862FCA2-99FC-4D0F-A530-FBE80ECAC9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2626" y="1509640"/>
            <a:ext cx="4592972" cy="459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230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284B08D-6F57-418B-80C1-F614A32A40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235" y="1564868"/>
            <a:ext cx="4475527" cy="447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3988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BBFCDC9-BE2F-4096-A19E-7E5E20F8D2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1043" y="1628275"/>
            <a:ext cx="4181912" cy="418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611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DD01D0-2905-40B9-A2A0-3EBFDEAC8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7715" y="1628275"/>
            <a:ext cx="4368567" cy="436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12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3C4D3D2-0B5B-4DDC-804A-D1306FD9BF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6180" y="1628275"/>
            <a:ext cx="4391637" cy="439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053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4E0477-CD2A-4E69-B0DA-553A2AFAB6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9402" y="1590035"/>
            <a:ext cx="4425193" cy="442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7669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6 Birds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C0D756-BBAB-460B-A13E-5ACB24909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0452" y="1518407"/>
            <a:ext cx="4423096" cy="442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622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CE1C30-CED1-4D8A-8522-B7B39E9E93D4}"/>
              </a:ext>
            </a:extLst>
          </p:cNvPr>
          <p:cNvSpPr txBox="1"/>
          <p:nvPr/>
        </p:nvSpPr>
        <p:spPr>
          <a:xfrm>
            <a:off x="2076275" y="626158"/>
            <a:ext cx="499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Grade 7&amp;9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Urban Wildlife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00CBB4-8AF2-49B1-981B-9712C8E2536A}"/>
              </a:ext>
            </a:extLst>
          </p:cNvPr>
          <p:cNvSpPr txBox="1"/>
          <p:nvPr/>
        </p:nvSpPr>
        <p:spPr>
          <a:xfrm>
            <a:off x="3061981" y="2529865"/>
            <a:ext cx="412003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Biofacts and QR codes: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1.Hunts bumblebee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2. Pale yellowtail butterfly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9. American red squirrel skull (replica)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10. American crow skull (replica)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11. Northern flicker feather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12. Mountain cottontail rabbit fur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13. White tailed deer antler</a:t>
            </a:r>
          </a:p>
          <a:p>
            <a:r>
              <a:rPr lang="en-GB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88301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7728B7-38C6-4D98-A1BE-33D41DEEAA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5063" y="1535696"/>
            <a:ext cx="4533872" cy="453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0451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34C62B-0592-4849-9C2F-1BAB386E17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7792" y="1628275"/>
            <a:ext cx="4408414" cy="440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122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 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78D4C5-B197-41F1-BE6C-2D659E46B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1576" y="1628275"/>
            <a:ext cx="4460847" cy="446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45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2DC314D-E93F-4D43-AAC5-0D56B717F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4265" y="1628275"/>
            <a:ext cx="4215468" cy="421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6939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616B1FD-1B55-452A-A60C-771280661C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5513" y="1509640"/>
            <a:ext cx="4592972" cy="459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833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B82517-A8A1-4113-829F-C20E6C8980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7457" y="1593529"/>
            <a:ext cx="4509083" cy="450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7561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4BD3616-F801-4A9F-A6C2-8672821DC2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7457" y="1548090"/>
            <a:ext cx="4509083" cy="450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940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Urban Wildlife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13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CC6FFC-48D0-423E-8617-AFCF0531D9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6485" y="1527118"/>
            <a:ext cx="4551028" cy="455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48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5012D0E-8B19-410F-8E83-A0C1132114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9098" y="1795354"/>
            <a:ext cx="4265802" cy="426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6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 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9459DA-4851-4D38-9135-FD0C1F5F5E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8125" y="1648758"/>
            <a:ext cx="4307747" cy="430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0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FA41D0-E45B-4F22-B384-AFF67B8E6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3181" y="1736626"/>
            <a:ext cx="4257635" cy="425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7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45C7777-818E-40C6-9953-B15F75C03F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8764" y="1619397"/>
            <a:ext cx="4366470" cy="436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50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609923-0E64-410A-9C28-7CCC4E0E191E}"/>
              </a:ext>
            </a:extLst>
          </p:cNvPr>
          <p:cNvSpPr txBox="1"/>
          <p:nvPr/>
        </p:nvSpPr>
        <p:spPr>
          <a:xfrm>
            <a:off x="2076275" y="243280"/>
            <a:ext cx="4991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Grade 3 Pollinators</a:t>
            </a:r>
          </a:p>
          <a:p>
            <a:pPr algn="ctr"/>
            <a:r>
              <a:rPr lang="en-GB">
                <a:solidFill>
                  <a:srgbClr val="00707C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Lesson 2: how to identify a species</a:t>
            </a:r>
          </a:p>
          <a:p>
            <a:pPr algn="ctr"/>
            <a:r>
              <a:rPr lang="en-GB" sz="4800">
                <a:solidFill>
                  <a:srgbClr val="00707C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QR code: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FEF4C-3960-4EE5-A1E0-1432E8E24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735" y="6228236"/>
            <a:ext cx="1365622" cy="329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3C3CD0-7B16-46B3-B59C-C630A093B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813" y="6102612"/>
            <a:ext cx="719390" cy="512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1D42202-E798-458D-A14E-2A567AD016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4265" y="1694898"/>
            <a:ext cx="4215468" cy="421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203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64df35-e205-4ca7-8846-66a9743ba5be" xsi:nil="true"/>
    <lcf76f155ced4ddcb4097134ff3c332f xmlns="44a4e23c-4452-4f6f-8eed-5cbaccf3d3e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38FC128CBEC448B69F2937278F52E4" ma:contentTypeVersion="16" ma:contentTypeDescription="Create a new document." ma:contentTypeScope="" ma:versionID="7f58730089d3d266fc4b37dc14042134">
  <xsd:schema xmlns:xsd="http://www.w3.org/2001/XMLSchema" xmlns:xs="http://www.w3.org/2001/XMLSchema" xmlns:p="http://schemas.microsoft.com/office/2006/metadata/properties" xmlns:ns2="44a4e23c-4452-4f6f-8eed-5cbaccf3d3ee" xmlns:ns3="ae64df35-e205-4ca7-8846-66a9743ba5be" targetNamespace="http://schemas.microsoft.com/office/2006/metadata/properties" ma:root="true" ma:fieldsID="13bf08016d514fc59745a0c63e67d766" ns2:_="" ns3:_="">
    <xsd:import namespace="44a4e23c-4452-4f6f-8eed-5cbaccf3d3ee"/>
    <xsd:import namespace="ae64df35-e205-4ca7-8846-66a9743ba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4e23c-4452-4f6f-8eed-5cbaccf3d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2ad1e1a-d9ef-41a7-972b-ee99e3660c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4df35-e205-4ca7-8846-66a9743ba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336f480-dddd-4d94-9250-6f971a1abdd1}" ma:internalName="TaxCatchAll" ma:showField="CatchAllData" ma:web="ae64df35-e205-4ca7-8846-66a9743ba5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5C354D-B355-4757-9243-4D82DA8BABA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94D1B96-F8EA-49AB-BB8E-A038A89BE019}"/>
</file>

<file path=customXml/itemProps3.xml><?xml version="1.0" encoding="utf-8"?>
<ds:datastoreItem xmlns:ds="http://schemas.openxmlformats.org/officeDocument/2006/customXml" ds:itemID="{1799EAF3-C6D4-4E65-AA18-C11E9C39D9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43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Southgate</dc:creator>
  <cp:revision>1</cp:revision>
  <cp:lastPrinted>2021-08-26T18:12:06Z</cp:lastPrinted>
  <dcterms:created xsi:type="dcterms:W3CDTF">2021-05-25T14:59:58Z</dcterms:created>
  <dcterms:modified xsi:type="dcterms:W3CDTF">2021-08-28T20:54:59Z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0x0101003B38FC128CBEC448B69F2937278F52E4</vt:lpwstr>
  </property>
</Properties>
</file>