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316" r:id="rId5"/>
    <p:sldId id="315" r:id="rId6"/>
    <p:sldId id="314" r:id="rId7"/>
    <p:sldId id="313" r:id="rId8"/>
    <p:sldId id="258" r:id="rId9"/>
    <p:sldId id="259" r:id="rId10"/>
    <p:sldId id="260" r:id="rId11"/>
    <p:sldId id="262" r:id="rId12"/>
    <p:sldId id="263" r:id="rId13"/>
    <p:sldId id="264" r:id="rId14"/>
    <p:sldId id="265" r:id="rId15"/>
    <p:sldId id="268" r:id="rId16"/>
    <p:sldId id="269" r:id="rId17"/>
    <p:sldId id="270" r:id="rId18"/>
    <p:sldId id="312" r:id="rId19"/>
    <p:sldId id="280" r:id="rId20"/>
    <p:sldId id="271" r:id="rId21"/>
    <p:sldId id="272" r:id="rId22"/>
    <p:sldId id="273" r:id="rId23"/>
    <p:sldId id="274" r:id="rId24"/>
    <p:sldId id="275" r:id="rId25"/>
    <p:sldId id="277" r:id="rId26"/>
    <p:sldId id="276" r:id="rId27"/>
    <p:sldId id="281" r:id="rId28"/>
    <p:sldId id="279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ustomXml" Target="../customXml/item3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65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7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3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75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09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03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25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8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99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0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3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5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F581-DB60-4723-A164-F95B5F4DB4F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7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rcode-monkey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zhcH7a_gDZA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18782" y="595619"/>
            <a:ext cx="7856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https://www.qrcode-monkey.com/</a:t>
            </a:r>
            <a:endParaRPr lang="en-GB" dirty="0"/>
          </a:p>
          <a:p>
            <a:r>
              <a:rPr lang="en-GB" dirty="0">
                <a:highlight>
                  <a:srgbClr val="FFFF00"/>
                </a:highlight>
              </a:rPr>
              <a:t>Print from slide 19 onwards! 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D9ED6B3-F048-4C2D-84A4-6AD5DCAB6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945893"/>
              </p:ext>
            </p:extLst>
          </p:nvPr>
        </p:nvGraphicFramePr>
        <p:xfrm>
          <a:off x="643595" y="1610712"/>
          <a:ext cx="7856809" cy="2217801"/>
        </p:xfrm>
        <a:graphic>
          <a:graphicData uri="http://schemas.openxmlformats.org/drawingml/2006/table">
            <a:tbl>
              <a:tblPr firstRow="1" firstCol="1" bandRow="1"/>
              <a:tblGrid>
                <a:gridCol w="1284184">
                  <a:extLst>
                    <a:ext uri="{9D8B030D-6E8A-4147-A177-3AD203B41FA5}">
                      <a16:colId xmlns:a16="http://schemas.microsoft.com/office/drawing/2014/main" val="3702741170"/>
                    </a:ext>
                  </a:extLst>
                </a:gridCol>
                <a:gridCol w="1314073">
                  <a:extLst>
                    <a:ext uri="{9D8B030D-6E8A-4147-A177-3AD203B41FA5}">
                      <a16:colId xmlns:a16="http://schemas.microsoft.com/office/drawing/2014/main" val="2724421215"/>
                    </a:ext>
                  </a:extLst>
                </a:gridCol>
                <a:gridCol w="1314638">
                  <a:extLst>
                    <a:ext uri="{9D8B030D-6E8A-4147-A177-3AD203B41FA5}">
                      <a16:colId xmlns:a16="http://schemas.microsoft.com/office/drawing/2014/main" val="440717647"/>
                    </a:ext>
                  </a:extLst>
                </a:gridCol>
                <a:gridCol w="1314638">
                  <a:extLst>
                    <a:ext uri="{9D8B030D-6E8A-4147-A177-3AD203B41FA5}">
                      <a16:colId xmlns:a16="http://schemas.microsoft.com/office/drawing/2014/main" val="3136044784"/>
                    </a:ext>
                  </a:extLst>
                </a:gridCol>
                <a:gridCol w="1314638">
                  <a:extLst>
                    <a:ext uri="{9D8B030D-6E8A-4147-A177-3AD203B41FA5}">
                      <a16:colId xmlns:a16="http://schemas.microsoft.com/office/drawing/2014/main" val="4147331905"/>
                    </a:ext>
                  </a:extLst>
                </a:gridCol>
                <a:gridCol w="1314638">
                  <a:extLst>
                    <a:ext uri="{9D8B030D-6E8A-4147-A177-3AD203B41FA5}">
                      <a16:colId xmlns:a16="http://schemas.microsoft.com/office/drawing/2014/main" val="1399753503"/>
                    </a:ext>
                  </a:extLst>
                </a:gridCol>
              </a:tblGrid>
              <a:tr h="15266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Pollinators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Birds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Wildlife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177956"/>
                  </a:ext>
                </a:extLst>
              </a:tr>
              <a:tr h="15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6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3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6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7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9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431484"/>
                  </a:ext>
                </a:extLst>
              </a:tr>
              <a:tr h="15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Caterpillar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Caterpillar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Mallard ducks 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Mallard ducks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Mallard ducks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Mallard ducks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516226"/>
                  </a:ext>
                </a:extLst>
              </a:tr>
              <a:tr h="15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 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 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 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86531"/>
                  </a:ext>
                </a:extLst>
              </a:tr>
              <a:tr h="15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Butterfly eggs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Butterfly eggs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Black-capped chickadee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Black-capped chickadee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Coyote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Coyote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002618"/>
                  </a:ext>
                </a:extLst>
              </a:tr>
              <a:tr h="3124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Black-capped chickadee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Black-capped chickadee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Canada goose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Canada goose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tailed Deer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Deer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73118"/>
                  </a:ext>
                </a:extLst>
              </a:tr>
              <a:tr h="3124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 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Canadian Tiger Swallowtail butterfly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Canada goose with chicks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Canada goose with chicks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Squirrel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Squirrel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397087"/>
                  </a:ext>
                </a:extLst>
              </a:tr>
              <a:tr h="152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Tri-coloured bumble bee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Tri-coloured bumble bee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robin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robin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Prairie crocus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Prairie crocus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369253"/>
                  </a:ext>
                </a:extLst>
              </a:tr>
              <a:tr h="3124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Canadian Tiger Swallowtail butterfly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winged blackbird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Bird egg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Pileated Woodpecker 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Tri-coloured bumble bee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Tri-coloured bumble bee</a:t>
                      </a: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273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37E6ADA-C4D7-44B9-BB97-E1AFC9430F25}"/>
              </a:ext>
            </a:extLst>
          </p:cNvPr>
          <p:cNvSpPr txBox="1"/>
          <p:nvPr/>
        </p:nvSpPr>
        <p:spPr>
          <a:xfrm>
            <a:off x="643595" y="4088218"/>
            <a:ext cx="7856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Note: the QR codes contain a range of species for students to identify. Some will be harder to identify than others; preparing students for the practical citizen science sessions. </a:t>
            </a:r>
          </a:p>
        </p:txBody>
      </p:sp>
    </p:spTree>
    <p:extLst>
      <p:ext uri="{BB962C8B-B14F-4D97-AF65-F5344CB8AC3E}">
        <p14:creationId xmlns:p14="http://schemas.microsoft.com/office/powerpoint/2010/main" val="334521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11729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American Robin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83A74A-F4C5-454A-ABAE-2A96A22B9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565" y="888273"/>
            <a:ext cx="5229497" cy="522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55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11729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prairie crocus pasqueflower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CCBAE4-09AB-4D07-91CC-D23462ACC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4" y="1236617"/>
            <a:ext cx="4724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16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90106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caterpillar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DA8987-A72D-475A-B414-B7A7D330B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470" y="797170"/>
            <a:ext cx="5447211" cy="544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55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11729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coyote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A97614-55DE-4E52-9CAE-39ECB7B9C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936" y="902118"/>
            <a:ext cx="5586549" cy="558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5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11729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bird egg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0E0783-FCCF-45E5-8B47-B7DA44CB1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611" y="1027610"/>
            <a:ext cx="4985657" cy="498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511729" y="42783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Canada goose with chick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1651D7-CDF5-4FBD-A72E-819A4E709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920" y="1341120"/>
            <a:ext cx="3864429" cy="38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0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469783" y="327170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squirrel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0A6EA2-C52D-4E0B-BA3E-97585AEC7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977" y="1164772"/>
            <a:ext cx="4953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36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469783" y="327170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white tail deer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2825EC-784C-4448-910C-3500E3A8D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029" y="762000"/>
            <a:ext cx="5333999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69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469783" y="327170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tri coloured bumblebee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931D07-7E9F-4501-8073-D39B954B5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861" y="1205948"/>
            <a:ext cx="4744278" cy="474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12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1859340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3 Pollinators </a:t>
            </a:r>
          </a:p>
        </p:txBody>
      </p:sp>
    </p:spTree>
    <p:extLst>
      <p:ext uri="{BB962C8B-B14F-4D97-AF65-F5344CB8AC3E}">
        <p14:creationId xmlns:p14="http://schemas.microsoft.com/office/powerpoint/2010/main" val="329198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red winged black bird video</a:t>
            </a:r>
          </a:p>
          <a:p>
            <a:r>
              <a:rPr lang="en-GB" dirty="0">
                <a:hlinkClick r:id="rId2"/>
              </a:rPr>
              <a:t>https://youtu.be/zhcH7a_gDZA</a:t>
            </a:r>
            <a:r>
              <a:rPr lang="en-GB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B072EA-1563-4791-B23B-D578546C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700" y="1404730"/>
            <a:ext cx="4409661" cy="440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24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33EF92-9056-44D8-8B5A-6FB1DB14D5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4837" y="1597939"/>
            <a:ext cx="4414323" cy="440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67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14B728-EB4D-4AA0-A062-135FD2B1AA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055" y="1595688"/>
            <a:ext cx="441388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98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2A40A5-0531-4F85-8617-743BB8C9C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5827" y="1583895"/>
            <a:ext cx="4432343" cy="443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61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CA04B2-D4F4-45B1-86B9-33B0F0B0E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865" y="1628275"/>
            <a:ext cx="4108267" cy="410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43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69A31B-F7DE-47E7-AE6F-579741169B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0059" y="1750990"/>
            <a:ext cx="4223879" cy="422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74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D19B2B-69B3-4F97-8242-FEDBE31D1F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468" y="1748101"/>
            <a:ext cx="4109061" cy="410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30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F1C609-2CC2-4E55-86C9-B984DE13C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1719" y="1562352"/>
            <a:ext cx="4480560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58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1859340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6 Pollinators </a:t>
            </a:r>
          </a:p>
        </p:txBody>
      </p:sp>
    </p:spTree>
    <p:extLst>
      <p:ext uri="{BB962C8B-B14F-4D97-AF65-F5344CB8AC3E}">
        <p14:creationId xmlns:p14="http://schemas.microsoft.com/office/powerpoint/2010/main" val="1988810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C9097B-750B-4D0E-ADCE-71A3A524C4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726" y="1787380"/>
            <a:ext cx="4286545" cy="428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230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BD85D9-530D-4F4D-82F7-1E8CB958A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055" y="1628275"/>
            <a:ext cx="441388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69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red winged black bird photos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036862-CAEC-4001-B6C4-540170989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503" y="792480"/>
            <a:ext cx="5124994" cy="512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88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A4D75B-DD19-4EBD-8CDD-905262F3EC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702" y="1469248"/>
            <a:ext cx="4434594" cy="443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676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A16CCB-CFD5-4FD0-B66C-D592E106C1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1442" y="1541498"/>
            <a:ext cx="4561114" cy="45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06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58FA5B-F824-4BD3-8BBB-A35EE627E3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3970" y="1628275"/>
            <a:ext cx="4376057" cy="437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77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2EA31B-2F8C-4E1A-9776-66D3534868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469" y="1748102"/>
            <a:ext cx="4109060" cy="41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50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0751C2-D190-4141-85D7-3A3890C91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0722" y="1548675"/>
            <a:ext cx="4502553" cy="450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203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1859340"/>
            <a:ext cx="499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3 Birds </a:t>
            </a:r>
          </a:p>
        </p:txBody>
      </p:sp>
    </p:spTree>
    <p:extLst>
      <p:ext uri="{BB962C8B-B14F-4D97-AF65-F5344CB8AC3E}">
        <p14:creationId xmlns:p14="http://schemas.microsoft.com/office/powerpoint/2010/main" val="34911877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E95A82-51D2-44B2-82E7-21A0D214E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6283" y="1543868"/>
            <a:ext cx="4511431" cy="45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33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5E0CFC-166B-4623-A19B-0E7EFBB06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055" y="1595688"/>
            <a:ext cx="441388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495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58B39D-3A22-4F6A-8A30-F834A208D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404" y="1491423"/>
            <a:ext cx="4611189" cy="461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241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5BA418-B092-4DD7-87B8-57107827F2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6373" y="1697006"/>
            <a:ext cx="4211252" cy="421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4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butterfly eggs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BA328E-AA5E-4667-982B-B86A95F43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130" y="795130"/>
            <a:ext cx="5267739" cy="52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31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E82CE7-FE0C-4DD9-9F03-48D8B5F231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154" y="1807352"/>
            <a:ext cx="4109689" cy="411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56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8BC497-C098-4FAB-951B-E288B9B87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9562" y="1628275"/>
            <a:ext cx="4304873" cy="430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767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40D5F5-F74A-45D1-8BD4-531D4D53C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3795" y="1628275"/>
            <a:ext cx="4296409" cy="429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375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1859340"/>
            <a:ext cx="499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6 Birds </a:t>
            </a:r>
          </a:p>
        </p:txBody>
      </p:sp>
    </p:spTree>
    <p:extLst>
      <p:ext uri="{BB962C8B-B14F-4D97-AF65-F5344CB8AC3E}">
        <p14:creationId xmlns:p14="http://schemas.microsoft.com/office/powerpoint/2010/main" val="15603669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D17669-C6CB-48DD-B8EB-42BCE1A6A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6283" y="1501162"/>
            <a:ext cx="4511431" cy="45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356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6F9565-82FE-429E-A3A7-4B4D35E8E3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055" y="1512862"/>
            <a:ext cx="441388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07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90CC7D-2743-40C0-BE62-1C2DDC38CB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511" y="1493637"/>
            <a:ext cx="4608975" cy="46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076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BFA7E2-5479-4AB9-991E-D5E70DC938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8696" y="1628275"/>
            <a:ext cx="4206605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092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AE6ADB-20B5-45A0-9EFB-F2F89886E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928" y="1628275"/>
            <a:ext cx="4190144" cy="419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319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1F9E06-D9D7-475A-BF91-4FBAD9A44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5344" y="1628275"/>
            <a:ext cx="4373310" cy="437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8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woodpecker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F0225B-91F2-43BE-8707-69D31CCA6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318" y="1010478"/>
            <a:ext cx="4837043" cy="483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840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59CF1D-CCF6-499D-B6A2-59912690E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6244" y="1638214"/>
            <a:ext cx="4071512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954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1859340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7 and 9 Urban Wildlife </a:t>
            </a:r>
          </a:p>
        </p:txBody>
      </p:sp>
    </p:spTree>
    <p:extLst>
      <p:ext uri="{BB962C8B-B14F-4D97-AF65-F5344CB8AC3E}">
        <p14:creationId xmlns:p14="http://schemas.microsoft.com/office/powerpoint/2010/main" val="2988301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80CF0E-FD10-4ADE-86A5-0189AFE0C7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6283" y="1543868"/>
            <a:ext cx="4511431" cy="45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451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AA7EB7-DCCE-495D-B38C-28D84FE25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055" y="1595688"/>
            <a:ext cx="441388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122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DF6DA9-ECDB-475C-ADBD-521662820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661" y="1628275"/>
            <a:ext cx="4336675" cy="433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590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E5F5E3-5193-42B3-A63F-07558F9D2D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021" y="1480229"/>
            <a:ext cx="4467956" cy="446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33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32234D-18A0-4EDC-8BC2-F95744B3C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3544" y="1715589"/>
            <a:ext cx="4116912" cy="412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561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05325FD-4E97-4A4A-A720-B407EAD67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298" y="1628275"/>
            <a:ext cx="4267404" cy="426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940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 dirty="0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4: how to take part in citizen science </a:t>
            </a:r>
          </a:p>
          <a:p>
            <a:pPr algn="ctr"/>
            <a:r>
              <a:rPr lang="en-GB" sz="4800" dirty="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85AD54-3708-41E6-8257-9097872BE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469" y="1628275"/>
            <a:ext cx="4109060" cy="41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8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Canada goose video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A5C602-B07B-4571-AD48-2F63E67A0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821635"/>
            <a:ext cx="55626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9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242322" y="103796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butterfly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B7542A-4B26-45DF-A8FC-D8107008B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285" y="975360"/>
            <a:ext cx="4752703" cy="475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68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35560" y="184558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chickadee photo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1A6C9F-5D8E-4A08-91DF-20E58FBEE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08" y="1288869"/>
            <a:ext cx="4079966" cy="407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7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369116" y="293614"/>
            <a:ext cx="655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Species: 2 male mallard ducks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13E224-D490-4FF8-B15C-A66FC44BD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523" y="1171303"/>
            <a:ext cx="4515394" cy="451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38FC128CBEC448B69F2937278F52E4" ma:contentTypeVersion="16" ma:contentTypeDescription="Create a new document." ma:contentTypeScope="" ma:versionID="7f58730089d3d266fc4b37dc14042134">
  <xsd:schema xmlns:xsd="http://www.w3.org/2001/XMLSchema" xmlns:xs="http://www.w3.org/2001/XMLSchema" xmlns:p="http://schemas.microsoft.com/office/2006/metadata/properties" xmlns:ns2="44a4e23c-4452-4f6f-8eed-5cbaccf3d3ee" xmlns:ns3="ae64df35-e205-4ca7-8846-66a9743ba5be" targetNamespace="http://schemas.microsoft.com/office/2006/metadata/properties" ma:root="true" ma:fieldsID="13bf08016d514fc59745a0c63e67d766" ns2:_="" ns3:_="">
    <xsd:import namespace="44a4e23c-4452-4f6f-8eed-5cbaccf3d3ee"/>
    <xsd:import namespace="ae64df35-e205-4ca7-8846-66a9743ba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4e23c-4452-4f6f-8eed-5cbaccf3d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2ad1e1a-d9ef-41a7-972b-ee99e3660c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4df35-e205-4ca7-8846-66a9743ba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336f480-dddd-4d94-9250-6f971a1abdd1}" ma:internalName="TaxCatchAll" ma:showField="CatchAllData" ma:web="ae64df35-e205-4ca7-8846-66a9743ba5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64df35-e205-4ca7-8846-66a9743ba5be" xsi:nil="true"/>
    <lcf76f155ced4ddcb4097134ff3c332f xmlns="44a4e23c-4452-4f6f-8eed-5cbaccf3d3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14BEE9C-9B45-44D7-9E73-843EAF3D37D6}"/>
</file>

<file path=customXml/itemProps2.xml><?xml version="1.0" encoding="utf-8"?>
<ds:datastoreItem xmlns:ds="http://schemas.openxmlformats.org/officeDocument/2006/customXml" ds:itemID="{70F4D56F-F63A-43A4-AD05-464745D6D726}"/>
</file>

<file path=customXml/itemProps3.xml><?xml version="1.0" encoding="utf-8"?>
<ds:datastoreItem xmlns:ds="http://schemas.openxmlformats.org/officeDocument/2006/customXml" ds:itemID="{9D4C884D-A1EB-426F-A81E-BE887C54CA3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4649</TotalTime>
  <Words>857</Words>
  <Application>Microsoft Office PowerPoint</Application>
  <PresentationFormat>On-screen Show (4:3)</PresentationFormat>
  <Paragraphs>182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Calibri</vt:lpstr>
      <vt:lpstr>Calibri Light</vt:lpstr>
      <vt:lpstr>Open Sans Condensed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Southgate</dc:creator>
  <cp:lastModifiedBy>Stephanie Southgate</cp:lastModifiedBy>
  <cp:revision>48</cp:revision>
  <cp:lastPrinted>2021-06-18T15:57:08Z</cp:lastPrinted>
  <dcterms:created xsi:type="dcterms:W3CDTF">2021-05-25T14:59:58Z</dcterms:created>
  <dcterms:modified xsi:type="dcterms:W3CDTF">2021-06-18T16:08:30Z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0x0101003B38FC128CBEC448B69F2937278F52E4</vt:lpwstr>
  </property>
</Properties>
</file>