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66" r:id="rId3"/>
    <p:sldId id="265" r:id="rId4"/>
    <p:sldId id="257" r:id="rId5"/>
    <p:sldId id="258" r:id="rId6"/>
    <p:sldId id="259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1B129-E868-43B7-A2B4-03EE2ACF5803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78098-075C-4C2E-829B-C0055EF6663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0560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4234-F9E4-4484-8AA1-96063ECFA487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1618-3C1B-4BF7-94F0-A88DC32F6A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22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4234-F9E4-4484-8AA1-96063ECFA487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1618-3C1B-4BF7-94F0-A88DC32F6A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0028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4234-F9E4-4484-8AA1-96063ECFA487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1618-3C1B-4BF7-94F0-A88DC32F6A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513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4234-F9E4-4484-8AA1-96063ECFA487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1618-3C1B-4BF7-94F0-A88DC32F6A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140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4234-F9E4-4484-8AA1-96063ECFA487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1618-3C1B-4BF7-94F0-A88DC32F6A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7931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4234-F9E4-4484-8AA1-96063ECFA487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1618-3C1B-4BF7-94F0-A88DC32F6A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0822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4234-F9E4-4484-8AA1-96063ECFA487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1618-3C1B-4BF7-94F0-A88DC32F6A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2308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4234-F9E4-4484-8AA1-96063ECFA487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1618-3C1B-4BF7-94F0-A88DC32F6A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2647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4234-F9E4-4484-8AA1-96063ECFA487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1618-3C1B-4BF7-94F0-A88DC32F6A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365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4234-F9E4-4484-8AA1-96063ECFA487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1618-3C1B-4BF7-94F0-A88DC32F6A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0531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4234-F9E4-4484-8AA1-96063ECFA487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1618-3C1B-4BF7-94F0-A88DC32F6A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8847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D4234-F9E4-4484-8AA1-96063ECFA487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61618-3C1B-4BF7-94F0-A88DC32F6A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6211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0565" y="5805968"/>
            <a:ext cx="2050155" cy="4942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6044" y="5668682"/>
            <a:ext cx="1079992" cy="7688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07192" y="481433"/>
            <a:ext cx="910705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urom ExtraBold" panose="00000500000000000000" pitchFamily="50" charset="0"/>
              </a:rPr>
              <a:t>Printing Tips:</a:t>
            </a:r>
          </a:p>
          <a:p>
            <a:pPr algn="ctr"/>
            <a:endParaRPr lang="en-US" sz="4000" dirty="0">
              <a:latin typeface="Nurom ExtraBold" panose="00000500000000000000" pitchFamily="50" charset="0"/>
            </a:endParaRPr>
          </a:p>
          <a:p>
            <a:pPr algn="ctr"/>
            <a:r>
              <a:rPr lang="en-US" sz="2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Print single-sided, two slides per page.</a:t>
            </a:r>
          </a:p>
          <a:p>
            <a:pPr algn="ctr"/>
            <a:endParaRPr lang="en-CA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5564" y="323273"/>
            <a:ext cx="11517745" cy="6262254"/>
          </a:xfrm>
          <a:prstGeom prst="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0789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0565" y="5805968"/>
            <a:ext cx="2050155" cy="4942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6044" y="5668682"/>
            <a:ext cx="1079992" cy="7688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40872" y="728550"/>
            <a:ext cx="910705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urom ExtraBold" panose="00000500000000000000" pitchFamily="50" charset="0"/>
              </a:rPr>
              <a:t>Tip #9</a:t>
            </a:r>
          </a:p>
          <a:p>
            <a:pPr algn="ctr"/>
            <a:endParaRPr lang="en-US" sz="4000" dirty="0">
              <a:latin typeface="Nurom ExtraBold" panose="00000500000000000000" pitchFamily="50" charset="0"/>
            </a:endParaRPr>
          </a:p>
          <a:p>
            <a:pPr algn="ctr"/>
            <a:r>
              <a:rPr lang="en-US" sz="5000" dirty="0" smtClean="0">
                <a:latin typeface="Nurom ExtraBold" panose="00000500000000000000" pitchFamily="50" charset="0"/>
              </a:rPr>
              <a:t>Sound</a:t>
            </a:r>
          </a:p>
          <a:p>
            <a:pPr algn="ctr"/>
            <a:endParaRPr lang="en-US" sz="5000" dirty="0" smtClean="0">
              <a:latin typeface="Nurom ExtraBold" panose="00000500000000000000" pitchFamily="50" charset="0"/>
            </a:endParaRPr>
          </a:p>
          <a:p>
            <a:pPr algn="ctr"/>
            <a:r>
              <a:rPr lang="en-US" sz="3000" dirty="0" smtClean="0">
                <a:latin typeface="Nurom" panose="00000500000000000000" pitchFamily="50" charset="0"/>
              </a:rPr>
              <a:t>Birds have special songs or sounds they make.</a:t>
            </a:r>
          </a:p>
          <a:p>
            <a:pPr algn="ctr"/>
            <a:endParaRPr lang="en-US" sz="3000" dirty="0" smtClean="0">
              <a:latin typeface="Nurom" panose="00000500000000000000" pitchFamily="50" charset="0"/>
            </a:endParaRPr>
          </a:p>
          <a:p>
            <a:pPr algn="ctr"/>
            <a:r>
              <a:rPr lang="en-US" sz="3000" dirty="0" smtClean="0">
                <a:latin typeface="Nurom" panose="00000500000000000000" pitchFamily="50" charset="0"/>
              </a:rPr>
              <a:t>Chickadee’s make a sound </a:t>
            </a:r>
            <a:br>
              <a:rPr lang="en-US" sz="3000" dirty="0" smtClean="0">
                <a:latin typeface="Nurom" panose="00000500000000000000" pitchFamily="50" charset="0"/>
              </a:rPr>
            </a:br>
            <a:r>
              <a:rPr lang="en-US" sz="3000" dirty="0" smtClean="0">
                <a:latin typeface="Nurom" panose="00000500000000000000" pitchFamily="50" charset="0"/>
              </a:rPr>
              <a:t>like </a:t>
            </a:r>
            <a:r>
              <a:rPr lang="en-US" sz="3000" dirty="0" err="1" smtClean="0">
                <a:latin typeface="Nurom" panose="00000500000000000000" pitchFamily="50" charset="0"/>
              </a:rPr>
              <a:t>chicka-dee-dee-dee-dee-dee</a:t>
            </a:r>
            <a:r>
              <a:rPr lang="en-US" sz="3000" dirty="0" smtClean="0">
                <a:latin typeface="Nurom" panose="00000500000000000000" pitchFamily="50" charset="0"/>
              </a:rPr>
              <a:t>!</a:t>
            </a:r>
          </a:p>
          <a:p>
            <a:pPr algn="ctr"/>
            <a:endParaRPr lang="en-CA" sz="4000" dirty="0">
              <a:latin typeface="Nurom ExtraBold" panose="00000500000000000000" pitchFamily="50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5564" y="323273"/>
            <a:ext cx="11517745" cy="6262254"/>
          </a:xfrm>
          <a:prstGeom prst="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8078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199783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Read these instructions SILENTLY to yourself.  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When you have finished reading the instructions, pass the binoculars to your partner if they have not read them.  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With your partner, go get a piece of unused paper, a pencil, and something solid to write on (a clipboard or a book). 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Sit together and wait silently for further instructions. 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0565" y="5805968"/>
            <a:ext cx="2050155" cy="49423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6044" y="5668682"/>
            <a:ext cx="1079992" cy="7688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37737" y="806613"/>
            <a:ext cx="9107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urom ExtraBold" panose="00000500000000000000" pitchFamily="50" charset="0"/>
              </a:rPr>
              <a:t>Transition Instructions</a:t>
            </a:r>
            <a:endParaRPr lang="en-CA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5564" y="323273"/>
            <a:ext cx="11517745" cy="6262254"/>
          </a:xfrm>
          <a:prstGeom prst="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0483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0565" y="5805968"/>
            <a:ext cx="2050155" cy="4942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6044" y="5668682"/>
            <a:ext cx="1079992" cy="7688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07192" y="481433"/>
            <a:ext cx="910705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urom ExtraBold" panose="00000500000000000000" pitchFamily="50" charset="0"/>
              </a:rPr>
              <a:t>Tip #1</a:t>
            </a:r>
          </a:p>
          <a:p>
            <a:pPr algn="ctr"/>
            <a:endParaRPr lang="en-US" sz="4000" dirty="0">
              <a:latin typeface="Nurom ExtraBold" panose="00000500000000000000" pitchFamily="50" charset="0"/>
            </a:endParaRPr>
          </a:p>
          <a:p>
            <a:pPr algn="ctr"/>
            <a:r>
              <a:rPr lang="en-US" sz="5000" dirty="0" smtClean="0">
                <a:latin typeface="Nurom ExtraBold" panose="00000500000000000000" pitchFamily="50" charset="0"/>
              </a:rPr>
              <a:t>Size</a:t>
            </a:r>
          </a:p>
          <a:p>
            <a:pPr algn="ctr"/>
            <a:endParaRPr lang="en-US" sz="5000" dirty="0" smtClean="0">
              <a:latin typeface="Nurom ExtraBold" panose="00000500000000000000" pitchFamily="50" charset="0"/>
            </a:endParaRPr>
          </a:p>
          <a:p>
            <a:pPr algn="ctr"/>
            <a:r>
              <a:rPr lang="en-US" sz="3000" dirty="0" smtClean="0">
                <a:latin typeface="Nurom" panose="00000500000000000000" pitchFamily="50" charset="0"/>
              </a:rPr>
              <a:t>Compare the birds size to other birds </a:t>
            </a:r>
            <a:br>
              <a:rPr lang="en-US" sz="3000" dirty="0" smtClean="0">
                <a:latin typeface="Nurom" panose="00000500000000000000" pitchFamily="50" charset="0"/>
              </a:rPr>
            </a:br>
            <a:r>
              <a:rPr lang="en-US" sz="3000" dirty="0" smtClean="0">
                <a:latin typeface="Nurom" panose="00000500000000000000" pitchFamily="50" charset="0"/>
              </a:rPr>
              <a:t>you know. </a:t>
            </a:r>
          </a:p>
          <a:p>
            <a:pPr algn="ctr"/>
            <a:endParaRPr lang="en-US" sz="3000" dirty="0" smtClean="0">
              <a:latin typeface="Nurom" panose="00000500000000000000" pitchFamily="50" charset="0"/>
            </a:endParaRPr>
          </a:p>
          <a:p>
            <a:pPr algn="ctr"/>
            <a:r>
              <a:rPr lang="en-US" sz="3000" dirty="0" smtClean="0">
                <a:latin typeface="Nurom" panose="00000500000000000000" pitchFamily="50" charset="0"/>
              </a:rPr>
              <a:t>Like a large bald eagle or a small robin.</a:t>
            </a:r>
          </a:p>
          <a:p>
            <a:pPr algn="ctr"/>
            <a:endParaRPr lang="en-CA" sz="4000" dirty="0">
              <a:latin typeface="Nurom ExtraBold" panose="00000500000000000000" pitchFamily="50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5564" y="323273"/>
            <a:ext cx="11517745" cy="6262254"/>
          </a:xfrm>
          <a:prstGeom prst="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6446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0565" y="5805968"/>
            <a:ext cx="2050155" cy="4942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6044" y="5668682"/>
            <a:ext cx="1079992" cy="7688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07192" y="415636"/>
            <a:ext cx="910705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urom ExtraBold" panose="00000500000000000000" pitchFamily="50" charset="0"/>
              </a:rPr>
              <a:t>Tip #2</a:t>
            </a:r>
          </a:p>
          <a:p>
            <a:pPr algn="ctr"/>
            <a:endParaRPr lang="en-US" sz="4000" dirty="0">
              <a:latin typeface="Nurom ExtraBold" panose="00000500000000000000" pitchFamily="50" charset="0"/>
            </a:endParaRPr>
          </a:p>
          <a:p>
            <a:pPr algn="ctr"/>
            <a:r>
              <a:rPr lang="en-US" sz="5000" dirty="0" smtClean="0">
                <a:latin typeface="Nurom ExtraBold" panose="00000500000000000000" pitchFamily="50" charset="0"/>
              </a:rPr>
              <a:t>Shape</a:t>
            </a:r>
          </a:p>
          <a:p>
            <a:pPr algn="ctr"/>
            <a:endParaRPr lang="en-US" sz="5000" dirty="0" smtClean="0">
              <a:latin typeface="Nurom ExtraBold" panose="00000500000000000000" pitchFamily="50" charset="0"/>
            </a:endParaRPr>
          </a:p>
          <a:p>
            <a:pPr algn="ctr"/>
            <a:r>
              <a:rPr lang="en-US" sz="3000" dirty="0" smtClean="0">
                <a:latin typeface="Nurom" panose="00000500000000000000" pitchFamily="50" charset="0"/>
              </a:rPr>
              <a:t>The shape of the wings, beak, or body </a:t>
            </a:r>
            <a:br>
              <a:rPr lang="en-US" sz="3000" dirty="0" smtClean="0">
                <a:latin typeface="Nurom" panose="00000500000000000000" pitchFamily="50" charset="0"/>
              </a:rPr>
            </a:br>
            <a:r>
              <a:rPr lang="en-US" sz="3000" dirty="0" smtClean="0">
                <a:latin typeface="Nurom" panose="00000500000000000000" pitchFamily="50" charset="0"/>
              </a:rPr>
              <a:t>can help you identify a bird.</a:t>
            </a:r>
          </a:p>
          <a:p>
            <a:pPr algn="ctr"/>
            <a:endParaRPr lang="en-CA" sz="4000" b="1" dirty="0" smtClean="0">
              <a:latin typeface="Nurom ExtraBold" panose="00000500000000000000" pitchFamily="50" charset="0"/>
            </a:endParaRPr>
          </a:p>
          <a:p>
            <a:pPr algn="ctr"/>
            <a:r>
              <a:rPr lang="en-US" sz="3000" dirty="0" smtClean="0">
                <a:latin typeface="Nurom" panose="00000500000000000000" pitchFamily="50" charset="0"/>
              </a:rPr>
              <a:t>Great blue herons have long necks, easy to see!</a:t>
            </a:r>
            <a:endParaRPr lang="en-CA" sz="4000" b="1" dirty="0" smtClean="0">
              <a:latin typeface="Nurom ExtraBold" panose="00000500000000000000" pitchFamily="50" charset="0"/>
            </a:endParaRPr>
          </a:p>
          <a:p>
            <a:pPr algn="ctr"/>
            <a:endParaRPr lang="en-US" sz="3000" dirty="0" smtClean="0">
              <a:latin typeface="Nurom" panose="00000500000000000000" pitchFamily="50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5564" y="323273"/>
            <a:ext cx="11517745" cy="6262254"/>
          </a:xfrm>
          <a:prstGeom prst="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868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0565" y="5805968"/>
            <a:ext cx="2050155" cy="4942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6044" y="5668682"/>
            <a:ext cx="1079992" cy="7688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07192" y="344147"/>
            <a:ext cx="910705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urom ExtraBold" panose="00000500000000000000" pitchFamily="50" charset="0"/>
              </a:rPr>
              <a:t>Tip #3</a:t>
            </a:r>
          </a:p>
          <a:p>
            <a:pPr algn="ctr"/>
            <a:endParaRPr lang="en-US" sz="4000" dirty="0">
              <a:latin typeface="Nurom ExtraBold" panose="00000500000000000000" pitchFamily="50" charset="0"/>
            </a:endParaRPr>
          </a:p>
          <a:p>
            <a:pPr algn="ctr"/>
            <a:r>
              <a:rPr lang="en-US" sz="5000" dirty="0" err="1" smtClean="0">
                <a:latin typeface="Nurom ExtraBold" panose="00000500000000000000" pitchFamily="50" charset="0"/>
              </a:rPr>
              <a:t>Colour</a:t>
            </a:r>
            <a:endParaRPr lang="en-US" sz="5000" dirty="0" smtClean="0">
              <a:latin typeface="Nurom ExtraBold" panose="00000500000000000000" pitchFamily="50" charset="0"/>
            </a:endParaRPr>
          </a:p>
          <a:p>
            <a:pPr algn="ctr"/>
            <a:endParaRPr lang="en-US" sz="5000" dirty="0" smtClean="0">
              <a:latin typeface="Nurom ExtraBold" panose="00000500000000000000" pitchFamily="50" charset="0"/>
            </a:endParaRPr>
          </a:p>
          <a:p>
            <a:pPr algn="ctr"/>
            <a:r>
              <a:rPr lang="en-US" sz="3000" dirty="0" smtClean="0">
                <a:latin typeface="Nurom" panose="00000500000000000000" pitchFamily="50" charset="0"/>
              </a:rPr>
              <a:t>Looking for specific </a:t>
            </a:r>
            <a:r>
              <a:rPr lang="en-US" sz="3000" dirty="0" err="1" smtClean="0">
                <a:latin typeface="Nurom" panose="00000500000000000000" pitchFamily="50" charset="0"/>
              </a:rPr>
              <a:t>colours</a:t>
            </a:r>
            <a:r>
              <a:rPr lang="en-US" sz="3000" dirty="0" smtClean="0">
                <a:latin typeface="Nurom" panose="00000500000000000000" pitchFamily="50" charset="0"/>
              </a:rPr>
              <a:t> can help you </a:t>
            </a:r>
            <a:br>
              <a:rPr lang="en-US" sz="3000" dirty="0" smtClean="0">
                <a:latin typeface="Nurom" panose="00000500000000000000" pitchFamily="50" charset="0"/>
              </a:rPr>
            </a:br>
            <a:r>
              <a:rPr lang="en-US" sz="3000" dirty="0" smtClean="0">
                <a:latin typeface="Nurom" panose="00000500000000000000" pitchFamily="50" charset="0"/>
              </a:rPr>
              <a:t>identify a bird easily. </a:t>
            </a:r>
          </a:p>
          <a:p>
            <a:pPr algn="ctr"/>
            <a:r>
              <a:rPr lang="en-US" sz="3000" dirty="0" smtClean="0">
                <a:latin typeface="Nurom" panose="00000500000000000000" pitchFamily="50" charset="0"/>
              </a:rPr>
              <a:t/>
            </a:r>
            <a:br>
              <a:rPr lang="en-US" sz="3000" dirty="0" smtClean="0">
                <a:latin typeface="Nurom" panose="00000500000000000000" pitchFamily="50" charset="0"/>
              </a:rPr>
            </a:br>
            <a:r>
              <a:rPr lang="en-US" sz="3000" dirty="0" smtClean="0">
                <a:latin typeface="Nurom" panose="00000500000000000000" pitchFamily="50" charset="0"/>
              </a:rPr>
              <a:t>A blue jay is mostly bright blue!</a:t>
            </a:r>
          </a:p>
          <a:p>
            <a:pPr algn="ctr"/>
            <a:endParaRPr lang="en-CA" sz="4000" dirty="0">
              <a:latin typeface="Nurom ExtraBold" panose="00000500000000000000" pitchFamily="50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5564" y="323273"/>
            <a:ext cx="11517745" cy="6262254"/>
          </a:xfrm>
          <a:prstGeom prst="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3900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0565" y="5805968"/>
            <a:ext cx="2050155" cy="4942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6044" y="5668682"/>
            <a:ext cx="1079992" cy="7688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90254" y="481433"/>
            <a:ext cx="910705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urom ExtraBold" panose="00000500000000000000" pitchFamily="50" charset="0"/>
              </a:rPr>
              <a:t>Tip #4</a:t>
            </a:r>
          </a:p>
          <a:p>
            <a:pPr algn="ctr"/>
            <a:endParaRPr lang="en-US" sz="4000" dirty="0">
              <a:latin typeface="Nurom ExtraBold" panose="00000500000000000000" pitchFamily="50" charset="0"/>
            </a:endParaRPr>
          </a:p>
          <a:p>
            <a:pPr algn="ctr"/>
            <a:r>
              <a:rPr lang="en-US" sz="5000" dirty="0" smtClean="0">
                <a:latin typeface="Nurom ExtraBold" panose="00000500000000000000" pitchFamily="50" charset="0"/>
              </a:rPr>
              <a:t>Habitat</a:t>
            </a:r>
          </a:p>
          <a:p>
            <a:pPr algn="ctr"/>
            <a:endParaRPr lang="en-US" sz="5000" dirty="0" smtClean="0">
              <a:latin typeface="Nurom ExtraBold" panose="00000500000000000000" pitchFamily="50" charset="0"/>
            </a:endParaRPr>
          </a:p>
          <a:p>
            <a:pPr algn="ctr"/>
            <a:r>
              <a:rPr lang="en-US" sz="3000" dirty="0" smtClean="0">
                <a:latin typeface="Nurom" panose="00000500000000000000" pitchFamily="50" charset="0"/>
              </a:rPr>
              <a:t>Looking at where you are finding your bird is a great clue to learning what bird it is. </a:t>
            </a:r>
          </a:p>
          <a:p>
            <a:pPr algn="ctr"/>
            <a:endParaRPr lang="en-US" sz="3000" dirty="0" smtClean="0">
              <a:latin typeface="Nurom" panose="00000500000000000000" pitchFamily="50" charset="0"/>
            </a:endParaRPr>
          </a:p>
          <a:p>
            <a:pPr algn="ctr"/>
            <a:r>
              <a:rPr lang="en-US" sz="3000" dirty="0" smtClean="0">
                <a:latin typeface="Nurom" panose="00000500000000000000" pitchFamily="50" charset="0"/>
              </a:rPr>
              <a:t>Canada geese love living near water!</a:t>
            </a:r>
          </a:p>
          <a:p>
            <a:pPr algn="ctr"/>
            <a:endParaRPr lang="en-CA" sz="4000" dirty="0">
              <a:latin typeface="Nurom ExtraBold" panose="00000500000000000000" pitchFamily="50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5564" y="323273"/>
            <a:ext cx="11517745" cy="6262254"/>
          </a:xfrm>
          <a:prstGeom prst="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1759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0565" y="5805968"/>
            <a:ext cx="2050155" cy="4942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6044" y="5668682"/>
            <a:ext cx="1079992" cy="7688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40872" y="266886"/>
            <a:ext cx="9107055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urom ExtraBold" panose="00000500000000000000" pitchFamily="50" charset="0"/>
              </a:rPr>
              <a:t>Tip #5</a:t>
            </a:r>
          </a:p>
          <a:p>
            <a:pPr algn="ctr"/>
            <a:endParaRPr lang="en-US" sz="4000" dirty="0">
              <a:latin typeface="Nurom ExtraBold" panose="00000500000000000000" pitchFamily="50" charset="0"/>
            </a:endParaRPr>
          </a:p>
          <a:p>
            <a:pPr algn="ctr"/>
            <a:r>
              <a:rPr lang="en-US" sz="5000" dirty="0" smtClean="0">
                <a:latin typeface="Nurom ExtraBold" panose="00000500000000000000" pitchFamily="50" charset="0"/>
              </a:rPr>
              <a:t>Actions</a:t>
            </a:r>
          </a:p>
          <a:p>
            <a:pPr algn="ctr"/>
            <a:endParaRPr lang="en-US" sz="5000" dirty="0" smtClean="0">
              <a:latin typeface="Nurom ExtraBold" panose="00000500000000000000" pitchFamily="50" charset="0"/>
            </a:endParaRPr>
          </a:p>
          <a:p>
            <a:pPr algn="ctr"/>
            <a:r>
              <a:rPr lang="en-US" sz="3000" dirty="0" smtClean="0">
                <a:latin typeface="Nurom" panose="00000500000000000000" pitchFamily="50" charset="0"/>
              </a:rPr>
              <a:t>Looking at what the bird is doing, that is a great clue to what bird it is.</a:t>
            </a:r>
          </a:p>
          <a:p>
            <a:pPr algn="ctr"/>
            <a:endParaRPr lang="en-US" sz="3000" dirty="0" smtClean="0">
              <a:latin typeface="Nurom" panose="00000500000000000000" pitchFamily="50" charset="0"/>
            </a:endParaRPr>
          </a:p>
          <a:p>
            <a:pPr algn="ctr"/>
            <a:r>
              <a:rPr lang="en-US" sz="3000" dirty="0" smtClean="0">
                <a:latin typeface="Nurom" panose="00000500000000000000" pitchFamily="50" charset="0"/>
              </a:rPr>
              <a:t>A bird banging on a tree trunk is </a:t>
            </a:r>
            <a:br>
              <a:rPr lang="en-US" sz="3000" dirty="0" smtClean="0">
                <a:latin typeface="Nurom" panose="00000500000000000000" pitchFamily="50" charset="0"/>
              </a:rPr>
            </a:br>
            <a:r>
              <a:rPr lang="en-US" sz="3000" dirty="0" smtClean="0">
                <a:latin typeface="Nurom" panose="00000500000000000000" pitchFamily="50" charset="0"/>
              </a:rPr>
              <a:t>probably a woodpecker!</a:t>
            </a:r>
          </a:p>
          <a:p>
            <a:pPr algn="ctr"/>
            <a:endParaRPr lang="en-CA" sz="4000" dirty="0">
              <a:latin typeface="Nurom ExtraBold" panose="00000500000000000000" pitchFamily="50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5564" y="323273"/>
            <a:ext cx="11517745" cy="6262254"/>
          </a:xfrm>
          <a:prstGeom prst="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3907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0565" y="5805968"/>
            <a:ext cx="2050155" cy="4942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6044" y="5668682"/>
            <a:ext cx="1079992" cy="7688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40872" y="481433"/>
            <a:ext cx="910705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urom ExtraBold" panose="00000500000000000000" pitchFamily="50" charset="0"/>
              </a:rPr>
              <a:t>Tip #6</a:t>
            </a:r>
          </a:p>
          <a:p>
            <a:pPr algn="ctr"/>
            <a:endParaRPr lang="en-US" sz="4000" dirty="0">
              <a:latin typeface="Nurom ExtraBold" panose="00000500000000000000" pitchFamily="50" charset="0"/>
            </a:endParaRPr>
          </a:p>
          <a:p>
            <a:pPr algn="ctr"/>
            <a:r>
              <a:rPr lang="en-US" sz="5000" dirty="0" smtClean="0">
                <a:latin typeface="Nurom ExtraBold" panose="00000500000000000000" pitchFamily="50" charset="0"/>
              </a:rPr>
              <a:t>Number</a:t>
            </a:r>
          </a:p>
          <a:p>
            <a:pPr algn="ctr"/>
            <a:endParaRPr lang="en-US" sz="5000" dirty="0" smtClean="0">
              <a:latin typeface="Nurom ExtraBold" panose="00000500000000000000" pitchFamily="50" charset="0"/>
            </a:endParaRPr>
          </a:p>
          <a:p>
            <a:pPr algn="ctr"/>
            <a:r>
              <a:rPr lang="en-US" sz="3000" dirty="0" smtClean="0">
                <a:latin typeface="Nurom" panose="00000500000000000000" pitchFamily="50" charset="0"/>
              </a:rPr>
              <a:t>Some birds like to live in groups and some like to live alone. Is your bird in a group?</a:t>
            </a:r>
          </a:p>
          <a:p>
            <a:pPr algn="ctr"/>
            <a:endParaRPr lang="en-US" sz="3000" dirty="0" smtClean="0">
              <a:latin typeface="Nurom" panose="00000500000000000000" pitchFamily="50" charset="0"/>
            </a:endParaRPr>
          </a:p>
          <a:p>
            <a:pPr algn="ctr"/>
            <a:r>
              <a:rPr lang="en-US" sz="3000" dirty="0" smtClean="0">
                <a:latin typeface="Nurom" panose="00000500000000000000" pitchFamily="50" charset="0"/>
              </a:rPr>
              <a:t>Hawks like to live alone!</a:t>
            </a:r>
          </a:p>
          <a:p>
            <a:pPr algn="ctr"/>
            <a:endParaRPr lang="en-CA" sz="4000" dirty="0">
              <a:latin typeface="Nurom ExtraBold" panose="00000500000000000000" pitchFamily="50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5564" y="323273"/>
            <a:ext cx="11517745" cy="6262254"/>
          </a:xfrm>
          <a:prstGeom prst="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8343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0565" y="5805968"/>
            <a:ext cx="2050155" cy="4942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6044" y="5668682"/>
            <a:ext cx="1079992" cy="7688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40872" y="481433"/>
            <a:ext cx="910705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urom ExtraBold" panose="00000500000000000000" pitchFamily="50" charset="0"/>
              </a:rPr>
              <a:t>Tip #7</a:t>
            </a:r>
          </a:p>
          <a:p>
            <a:pPr algn="ctr"/>
            <a:endParaRPr lang="en-US" sz="4000" dirty="0">
              <a:latin typeface="Nurom ExtraBold" panose="00000500000000000000" pitchFamily="50" charset="0"/>
            </a:endParaRPr>
          </a:p>
          <a:p>
            <a:pPr algn="ctr"/>
            <a:r>
              <a:rPr lang="en-US" sz="5000" dirty="0" smtClean="0">
                <a:latin typeface="Nurom ExtraBold" panose="00000500000000000000" pitchFamily="50" charset="0"/>
              </a:rPr>
              <a:t>Season</a:t>
            </a:r>
          </a:p>
          <a:p>
            <a:pPr algn="ctr"/>
            <a:endParaRPr lang="en-US" sz="5000" dirty="0" smtClean="0">
              <a:latin typeface="Nurom ExtraBold" panose="00000500000000000000" pitchFamily="50" charset="0"/>
            </a:endParaRPr>
          </a:p>
          <a:p>
            <a:pPr algn="ctr"/>
            <a:r>
              <a:rPr lang="en-US" sz="3000" dirty="0" smtClean="0">
                <a:latin typeface="Nurom" panose="00000500000000000000" pitchFamily="50" charset="0"/>
              </a:rPr>
              <a:t>Some birds fly away (migrate) for the winter.</a:t>
            </a:r>
          </a:p>
          <a:p>
            <a:pPr algn="ctr"/>
            <a:endParaRPr lang="en-US" sz="3000" dirty="0" smtClean="0">
              <a:latin typeface="Nurom" panose="00000500000000000000" pitchFamily="50" charset="0"/>
            </a:endParaRPr>
          </a:p>
          <a:p>
            <a:pPr algn="ctr"/>
            <a:r>
              <a:rPr lang="en-US" sz="3000" dirty="0" smtClean="0">
                <a:latin typeface="Nurom" panose="00000500000000000000" pitchFamily="50" charset="0"/>
              </a:rPr>
              <a:t>Crows fly south every winter, if you see a black bird similar to a crow it is a raven!</a:t>
            </a:r>
          </a:p>
          <a:p>
            <a:pPr algn="ctr"/>
            <a:endParaRPr lang="en-CA" sz="4000" dirty="0">
              <a:latin typeface="Nurom ExtraBold" panose="00000500000000000000" pitchFamily="50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5564" y="323273"/>
            <a:ext cx="11517745" cy="6262254"/>
          </a:xfrm>
          <a:prstGeom prst="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5944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38FC128CBEC448B69F2937278F52E4" ma:contentTypeVersion="16" ma:contentTypeDescription="Create a new document." ma:contentTypeScope="" ma:versionID="7f58730089d3d266fc4b37dc14042134">
  <xsd:schema xmlns:xsd="http://www.w3.org/2001/XMLSchema" xmlns:xs="http://www.w3.org/2001/XMLSchema" xmlns:p="http://schemas.microsoft.com/office/2006/metadata/properties" xmlns:ns2="44a4e23c-4452-4f6f-8eed-5cbaccf3d3ee" xmlns:ns3="ae64df35-e205-4ca7-8846-66a9743ba5be" targetNamespace="http://schemas.microsoft.com/office/2006/metadata/properties" ma:root="true" ma:fieldsID="13bf08016d514fc59745a0c63e67d766" ns2:_="" ns3:_="">
    <xsd:import namespace="44a4e23c-4452-4f6f-8eed-5cbaccf3d3ee"/>
    <xsd:import namespace="ae64df35-e205-4ca7-8846-66a9743ba5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a4e23c-4452-4f6f-8eed-5cbaccf3d3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2ad1e1a-d9ef-41a7-972b-ee99e3660c1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4df35-e205-4ca7-8846-66a9743ba5b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336f480-dddd-4d94-9250-6f971a1abdd1}" ma:internalName="TaxCatchAll" ma:showField="CatchAllData" ma:web="ae64df35-e205-4ca7-8846-66a9743ba5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e64df35-e205-4ca7-8846-66a9743ba5be" xsi:nil="true"/>
    <lcf76f155ced4ddcb4097134ff3c332f xmlns="44a4e23c-4452-4f6f-8eed-5cbaccf3d3e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ECD1AD0-C555-459A-83B8-5477C4459D6B}"/>
</file>

<file path=customXml/itemProps2.xml><?xml version="1.0" encoding="utf-8"?>
<ds:datastoreItem xmlns:ds="http://schemas.openxmlformats.org/officeDocument/2006/customXml" ds:itemID="{272C9B8E-36F7-417A-98C5-160B04D1F687}"/>
</file>

<file path=customXml/itemProps3.xml><?xml version="1.0" encoding="utf-8"?>
<ds:datastoreItem xmlns:ds="http://schemas.openxmlformats.org/officeDocument/2006/customXml" ds:itemID="{3274022C-1F2C-4821-99A9-B3308316BA17}"/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201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Nurom</vt:lpstr>
      <vt:lpstr>Nurom ExtraBold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Vanessa Bilan</dc:creator>
  <cp:lastModifiedBy>Vanessa Bilan</cp:lastModifiedBy>
  <cp:revision>6</cp:revision>
  <dcterms:created xsi:type="dcterms:W3CDTF">2021-09-01T21:51:15Z</dcterms:created>
  <dcterms:modified xsi:type="dcterms:W3CDTF">2021-09-01T22:19:45Z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0x0101003B38FC128CBEC448B69F2937278F52E4</vt:lpwstr>
  </property>
</Properties>
</file>