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sldIdLst>
    <p:sldId id="256" r:id="rId5"/>
    <p:sldId id="257" r:id="rId6"/>
    <p:sldId id="290" r:id="rId7"/>
    <p:sldId id="291" r:id="rId8"/>
    <p:sldId id="292" r:id="rId9"/>
    <p:sldId id="293" r:id="rId10"/>
    <p:sldId id="28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1125" autoAdjust="0"/>
  </p:normalViewPr>
  <p:slideViewPr>
    <p:cSldViewPr snapToGrid="0">
      <p:cViewPr varScale="1">
        <p:scale>
          <a:sx n="51" d="100"/>
          <a:sy n="51" d="100"/>
        </p:scale>
        <p:origin x="125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432D28-6CB5-4D5F-8F08-350264927F09}" type="datetimeFigureOut">
              <a:rPr lang="en-GB" smtClean="0"/>
              <a:t>19/07/2021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13A643-7585-4E79-A3A6-F2CBA82DA249}" type="slidenum">
              <a:rPr lang="en-GB" smtClean="0"/>
              <a:t>‹#›</a:t>
            </a:fld>
            <a:endParaRPr lang="en-GB"/>
          </a:p>
        </p:txBody>
      </p:sp>
    </p:spTree>
    <p:extLst>
      <p:ext uri="{BB962C8B-B14F-4D97-AF65-F5344CB8AC3E}">
        <p14:creationId xmlns:p14="http://schemas.microsoft.com/office/powerpoint/2010/main" val="1443712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There are many important parts of the tree cookie that tell us information about the tree! Here we see the different parts of the tree cookie which we will try to find on our own tree cookies today. </a:t>
            </a:r>
          </a:p>
          <a:p>
            <a:endParaRPr lang="en-CA" dirty="0"/>
          </a:p>
          <a:p>
            <a:r>
              <a:rPr lang="en-CA" dirty="0"/>
              <a:t>Outer bark: the outer most layer that protects the inner layers of the tree. The bark prevents moisture loss from the tree, limits insect or pest infestations to the inner layers, and protects the inner layers from changes in temperature (too hot or too cold).</a:t>
            </a:r>
          </a:p>
          <a:p>
            <a:endParaRPr lang="en-CA" dirty="0"/>
          </a:p>
          <a:p>
            <a:r>
              <a:rPr lang="en-CA" dirty="0"/>
              <a:t>Phloem/inner bark: act as the food transport within the tree! Phloem transports food and nutrients from the leaves to the rest of the tree for growth. </a:t>
            </a:r>
          </a:p>
          <a:p>
            <a:endParaRPr lang="en-CA" dirty="0"/>
          </a:p>
          <a:p>
            <a:r>
              <a:rPr lang="en-CA" dirty="0"/>
              <a:t>Cambium: This is where the magic happens – here is where the tree develops new cells for growth. These new cells allow the trunk, branches, and roots to grow bigger and thicker. </a:t>
            </a:r>
          </a:p>
          <a:p>
            <a:endParaRPr lang="en-CA" dirty="0"/>
          </a:p>
          <a:p>
            <a:r>
              <a:rPr lang="en-CA" dirty="0"/>
              <a:t>Sapwood or xylem: This is where the main transport for water and sap occurs from the roots to the leaves. </a:t>
            </a:r>
          </a:p>
          <a:p>
            <a:endParaRPr lang="en-CA" dirty="0"/>
          </a:p>
          <a:p>
            <a:r>
              <a:rPr lang="en-CA" dirty="0"/>
              <a:t>Growth ring: these are the rings we see branching out from the centre all the way out to the outer bark. Each ring represents one year of life. Within each ring we will see the lighter portion which is called the “early wood” because it grows in the spring. The darker portion is called the “late wood” because it grows in the summer. </a:t>
            </a:r>
          </a:p>
          <a:p>
            <a:endParaRPr lang="en-CA" dirty="0"/>
          </a:p>
          <a:p>
            <a:r>
              <a:rPr lang="en-CA" dirty="0"/>
              <a:t>Heartwood: At the very centre of the tree cookie, we find the heartwood which is old, dark sapwood that is no longer carrying sap or water. This portion of the tree is actually dead but provides stiffness and support to the trunk of the tree. </a:t>
            </a:r>
          </a:p>
        </p:txBody>
      </p:sp>
      <p:sp>
        <p:nvSpPr>
          <p:cNvPr id="4" name="Slide Number Placeholder 3"/>
          <p:cNvSpPr>
            <a:spLocks noGrp="1"/>
          </p:cNvSpPr>
          <p:nvPr>
            <p:ph type="sldNum" sz="quarter" idx="5"/>
          </p:nvPr>
        </p:nvSpPr>
        <p:spPr/>
        <p:txBody>
          <a:bodyPr/>
          <a:lstStyle/>
          <a:p>
            <a:fld id="{D513A643-7585-4E79-A3A6-F2CBA82DA249}" type="slidenum">
              <a:rPr lang="en-GB" smtClean="0"/>
              <a:t>2</a:t>
            </a:fld>
            <a:endParaRPr lang="en-GB"/>
          </a:p>
        </p:txBody>
      </p:sp>
    </p:spTree>
    <p:extLst>
      <p:ext uri="{BB962C8B-B14F-4D97-AF65-F5344CB8AC3E}">
        <p14:creationId xmlns:p14="http://schemas.microsoft.com/office/powerpoint/2010/main" val="2021172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How do we read tree age with tree cookies?</a:t>
            </a:r>
          </a:p>
          <a:p>
            <a:r>
              <a:rPr lang="en-CA" dirty="0"/>
              <a:t>To determine the age of a tree, we can count the growth rings! Each ring represents one year of life for that tree, meaning the number of rings tells us how many years old it is! Lets give this a try with our tree rings!</a:t>
            </a:r>
          </a:p>
          <a:p>
            <a:endParaRPr lang="en-CA" dirty="0"/>
          </a:p>
          <a:p>
            <a:r>
              <a:rPr lang="en-CA" dirty="0"/>
              <a:t>You may notice on your tree ring (or in this photo) some growth rings look thicker or thinner than others. Why is that? </a:t>
            </a:r>
            <a:r>
              <a:rPr lang="en-CA" b="1" dirty="0"/>
              <a:t>What influences the rings and tree growth? </a:t>
            </a:r>
            <a:r>
              <a:rPr lang="en-CA" b="0" dirty="0"/>
              <a:t>(ask for student input)</a:t>
            </a:r>
          </a:p>
          <a:p>
            <a:endParaRPr lang="en-CA" b="0" dirty="0"/>
          </a:p>
          <a:p>
            <a:r>
              <a:rPr lang="en-CA" b="0" dirty="0"/>
              <a:t>Thicker growth rings tell us that year had ideal growth conditions for that tree. During that year, the tree was receiving enough of its needs to support fast growth! This usually means the temperatures were warm with no extreme fluctuations, and that they had enough water and sunlight. If the rings are thinner, this tells us the tree did not have sufficient sunlight, water or that the temperature was too hot or cold for growth. </a:t>
            </a:r>
            <a:endParaRPr lang="en-CA" b="1" dirty="0"/>
          </a:p>
          <a:p>
            <a:endParaRPr lang="en-CA" dirty="0"/>
          </a:p>
          <a:p>
            <a:endParaRPr lang="en-CA" dirty="0"/>
          </a:p>
        </p:txBody>
      </p:sp>
      <p:sp>
        <p:nvSpPr>
          <p:cNvPr id="4" name="Slide Number Placeholder 3"/>
          <p:cNvSpPr>
            <a:spLocks noGrp="1"/>
          </p:cNvSpPr>
          <p:nvPr>
            <p:ph type="sldNum" sz="quarter" idx="5"/>
          </p:nvPr>
        </p:nvSpPr>
        <p:spPr/>
        <p:txBody>
          <a:bodyPr/>
          <a:lstStyle/>
          <a:p>
            <a:fld id="{D513A643-7585-4E79-A3A6-F2CBA82DA249}" type="slidenum">
              <a:rPr lang="en-GB" smtClean="0"/>
              <a:t>3</a:t>
            </a:fld>
            <a:endParaRPr lang="en-GB"/>
          </a:p>
        </p:txBody>
      </p:sp>
    </p:spTree>
    <p:extLst>
      <p:ext uri="{BB962C8B-B14F-4D97-AF65-F5344CB8AC3E}">
        <p14:creationId xmlns:p14="http://schemas.microsoft.com/office/powerpoint/2010/main" val="4270205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There are other ways we can determine tree age!</a:t>
            </a:r>
          </a:p>
          <a:p>
            <a:endParaRPr lang="en-CA" dirty="0"/>
          </a:p>
          <a:p>
            <a:pPr>
              <a:lnSpc>
                <a:spcPct val="107000"/>
              </a:lnSpc>
              <a:spcAft>
                <a:spcPts val="1200"/>
              </a:spcAft>
            </a:pPr>
            <a:r>
              <a:rPr lang="en-GB" sz="18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Counting whorls: </a:t>
            </a:r>
            <a:r>
              <a:rPr lang="en-GB" sz="1800" b="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On coniferous trees, branches grow out in the form of ‘whorls’. A whorl is the circle or row of branches around the tree trunk, the number of whorls represents the number of trees. S</a:t>
            </a:r>
            <a:r>
              <a:rPr lang="en-GB" sz="18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tarting at the top of the tree, we can count down the whorls to determine it’s age. </a:t>
            </a:r>
          </a:p>
        </p:txBody>
      </p:sp>
      <p:sp>
        <p:nvSpPr>
          <p:cNvPr id="4" name="Slide Number Placeholder 3"/>
          <p:cNvSpPr>
            <a:spLocks noGrp="1"/>
          </p:cNvSpPr>
          <p:nvPr>
            <p:ph type="sldNum" sz="quarter" idx="5"/>
          </p:nvPr>
        </p:nvSpPr>
        <p:spPr/>
        <p:txBody>
          <a:bodyPr/>
          <a:lstStyle/>
          <a:p>
            <a:fld id="{D513A643-7585-4E79-A3A6-F2CBA82DA249}" type="slidenum">
              <a:rPr lang="en-GB" smtClean="0"/>
              <a:t>4</a:t>
            </a:fld>
            <a:endParaRPr lang="en-GB"/>
          </a:p>
        </p:txBody>
      </p:sp>
    </p:spTree>
    <p:extLst>
      <p:ext uri="{BB962C8B-B14F-4D97-AF65-F5344CB8AC3E}">
        <p14:creationId xmlns:p14="http://schemas.microsoft.com/office/powerpoint/2010/main" val="2992112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Find better old growth tree pic?</a:t>
            </a:r>
          </a:p>
          <a:p>
            <a:endParaRPr lang="en-CA" dirty="0"/>
          </a:p>
          <a:p>
            <a:r>
              <a:rPr lang="en-CA" dirty="0"/>
              <a:t>There are other ways we can determine tree age!</a:t>
            </a:r>
          </a:p>
          <a:p>
            <a:pPr>
              <a:lnSpc>
                <a:spcPct val="107000"/>
              </a:lnSpc>
              <a:spcAft>
                <a:spcPts val="12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GB" sz="18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Observing colour:</a:t>
            </a:r>
            <a:r>
              <a:rPr lang="en-GB" sz="18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 Changes in colour can tell us about the age of a tree. Newer bark growth is usually lighter than the rest of the tree and its branches. This can be helpful in a situation where this a group of trees. What’re the differences between these trees? Which one is younger?</a:t>
            </a:r>
          </a:p>
          <a:p>
            <a:pPr>
              <a:lnSpc>
                <a:spcPct val="107000"/>
              </a:lnSpc>
              <a:spcAft>
                <a:spcPts val="1200"/>
              </a:spcAft>
            </a:pPr>
            <a:endParaRPr lang="en-GB" sz="18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GB" sz="18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The left tree is younger than the right. If you look closely on the younger tree, the new growth buds on the tips of the branches are a lighter green! Similarly, the bark is usually lighter in appearance in younger trees. </a:t>
            </a:r>
          </a:p>
          <a:p>
            <a:pPr>
              <a:lnSpc>
                <a:spcPct val="107000"/>
              </a:lnSpc>
              <a:spcAft>
                <a:spcPts val="12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D513A643-7585-4E79-A3A6-F2CBA82DA249}" type="slidenum">
              <a:rPr lang="en-GB" smtClean="0"/>
              <a:t>5</a:t>
            </a:fld>
            <a:endParaRPr lang="en-GB"/>
          </a:p>
        </p:txBody>
      </p:sp>
    </p:spTree>
    <p:extLst>
      <p:ext uri="{BB962C8B-B14F-4D97-AF65-F5344CB8AC3E}">
        <p14:creationId xmlns:p14="http://schemas.microsoft.com/office/powerpoint/2010/main" val="1490121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1200"/>
              </a:spcAft>
            </a:pPr>
            <a:r>
              <a:rPr lang="en-GB" sz="18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Counting branch scars or markings: </a:t>
            </a:r>
            <a:r>
              <a:rPr lang="en-GB" sz="1800" b="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every year in the Spring, tree buds swell causing the casing surrounding that bud to fall off. When these casings, or scales, fall off they leave behind a scar on the tree branch under the new buds. We can count the terminal bud scale scars present on the branch to determine the approximate age of that branch in years. To get the age of the tree, we will look for the thickest branch near the bottom of the tree (the oldest branch) and count the terminal bud scale scars for its age in years. </a:t>
            </a:r>
          </a:p>
          <a:p>
            <a:pPr>
              <a:lnSpc>
                <a:spcPct val="107000"/>
              </a:lnSpc>
              <a:spcAft>
                <a:spcPts val="1200"/>
              </a:spcAft>
            </a:pPr>
            <a:endParaRPr lang="en-GB" sz="1800" b="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GB" sz="1800" b="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The terminal bud is the on the tip of the branch and is the newest bud to grow. These buds make the twigs grow longer and there is only one the grows per year. The lateral buds are along the side of branches and there are usually several, these buds allow side branches to form. Terminal bud scale scars are the scars remaining from when the previous terminal bud scales. </a:t>
            </a:r>
          </a:p>
        </p:txBody>
      </p:sp>
      <p:sp>
        <p:nvSpPr>
          <p:cNvPr id="4" name="Slide Number Placeholder 3"/>
          <p:cNvSpPr>
            <a:spLocks noGrp="1"/>
          </p:cNvSpPr>
          <p:nvPr>
            <p:ph type="sldNum" sz="quarter" idx="5"/>
          </p:nvPr>
        </p:nvSpPr>
        <p:spPr/>
        <p:txBody>
          <a:bodyPr/>
          <a:lstStyle/>
          <a:p>
            <a:fld id="{D513A643-7585-4E79-A3A6-F2CBA82DA249}" type="slidenum">
              <a:rPr lang="en-GB" smtClean="0"/>
              <a:t>6</a:t>
            </a:fld>
            <a:endParaRPr lang="en-GB"/>
          </a:p>
        </p:txBody>
      </p:sp>
    </p:spTree>
    <p:extLst>
      <p:ext uri="{BB962C8B-B14F-4D97-AF65-F5344CB8AC3E}">
        <p14:creationId xmlns:p14="http://schemas.microsoft.com/office/powerpoint/2010/main" val="469689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sz="1200" dirty="0">
              <a:latin typeface="Century Gothic" panose="020B0502020202020204" pitchFamily="34" charset="0"/>
            </a:endParaRPr>
          </a:p>
          <a:p>
            <a:pPr marL="0" indent="0">
              <a:buFont typeface="Arial" panose="020B0604020202020204" pitchFamily="34" charset="0"/>
              <a:buNone/>
            </a:pPr>
            <a:endParaRPr lang="en-CA" sz="120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D513A643-7585-4E79-A3A6-F2CBA82DA249}" type="slidenum">
              <a:rPr lang="en-GB" smtClean="0"/>
              <a:t>7</a:t>
            </a:fld>
            <a:endParaRPr lang="en-GB"/>
          </a:p>
        </p:txBody>
      </p:sp>
    </p:spTree>
    <p:extLst>
      <p:ext uri="{BB962C8B-B14F-4D97-AF65-F5344CB8AC3E}">
        <p14:creationId xmlns:p14="http://schemas.microsoft.com/office/powerpoint/2010/main" val="2539330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2E809-9A44-4B25-A9EA-13B78D5260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2789708-3CDB-45AD-AFAD-813AB41840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D7065F2-9C35-40E0-BA7E-23CB713F7FB2}"/>
              </a:ext>
            </a:extLst>
          </p:cNvPr>
          <p:cNvSpPr>
            <a:spLocks noGrp="1"/>
          </p:cNvSpPr>
          <p:nvPr>
            <p:ph type="dt" sz="half" idx="10"/>
          </p:nvPr>
        </p:nvSpPr>
        <p:spPr/>
        <p:txBody>
          <a:bodyPr/>
          <a:lstStyle/>
          <a:p>
            <a:fld id="{1526CA00-D6FB-43E9-9B7F-801619F53D2D}" type="datetimeFigureOut">
              <a:rPr lang="en-GB" smtClean="0"/>
              <a:t>19/07/2021</a:t>
            </a:fld>
            <a:endParaRPr lang="en-GB"/>
          </a:p>
        </p:txBody>
      </p:sp>
      <p:sp>
        <p:nvSpPr>
          <p:cNvPr id="5" name="Footer Placeholder 4">
            <a:extLst>
              <a:ext uri="{FF2B5EF4-FFF2-40B4-BE49-F238E27FC236}">
                <a16:creationId xmlns:a16="http://schemas.microsoft.com/office/drawing/2014/main" id="{E805B757-2F7E-440A-AD64-F2AD8CC0C7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57BFB2-F7C7-485D-B9E6-F2F5B5B5742C}"/>
              </a:ext>
            </a:extLst>
          </p:cNvPr>
          <p:cNvSpPr>
            <a:spLocks noGrp="1"/>
          </p:cNvSpPr>
          <p:nvPr>
            <p:ph type="sldNum" sz="quarter" idx="12"/>
          </p:nvPr>
        </p:nvSpPr>
        <p:spPr/>
        <p:txBody>
          <a:bodyPr/>
          <a:lstStyle/>
          <a:p>
            <a:fld id="{58F99D3A-A419-4F85-B9B1-E15757893E4D}" type="slidenum">
              <a:rPr lang="en-GB" smtClean="0"/>
              <a:t>‹#›</a:t>
            </a:fld>
            <a:endParaRPr lang="en-GB"/>
          </a:p>
        </p:txBody>
      </p:sp>
    </p:spTree>
    <p:extLst>
      <p:ext uri="{BB962C8B-B14F-4D97-AF65-F5344CB8AC3E}">
        <p14:creationId xmlns:p14="http://schemas.microsoft.com/office/powerpoint/2010/main" val="3659453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1564B-C93B-4B84-93F4-74A05FD72D5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6772C87-9737-4E24-9FA1-3D8809A19B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2EC32A-C426-41D9-907B-31B97B0523FE}"/>
              </a:ext>
            </a:extLst>
          </p:cNvPr>
          <p:cNvSpPr>
            <a:spLocks noGrp="1"/>
          </p:cNvSpPr>
          <p:nvPr>
            <p:ph type="dt" sz="half" idx="10"/>
          </p:nvPr>
        </p:nvSpPr>
        <p:spPr/>
        <p:txBody>
          <a:bodyPr/>
          <a:lstStyle/>
          <a:p>
            <a:fld id="{1526CA00-D6FB-43E9-9B7F-801619F53D2D}" type="datetimeFigureOut">
              <a:rPr lang="en-GB" smtClean="0"/>
              <a:t>19/07/2021</a:t>
            </a:fld>
            <a:endParaRPr lang="en-GB"/>
          </a:p>
        </p:txBody>
      </p:sp>
      <p:sp>
        <p:nvSpPr>
          <p:cNvPr id="5" name="Footer Placeholder 4">
            <a:extLst>
              <a:ext uri="{FF2B5EF4-FFF2-40B4-BE49-F238E27FC236}">
                <a16:creationId xmlns:a16="http://schemas.microsoft.com/office/drawing/2014/main" id="{64553D77-63D7-4B40-AC5F-1512A2EC94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50CB27-F477-4BE8-8AA3-14B9AD69A3FD}"/>
              </a:ext>
            </a:extLst>
          </p:cNvPr>
          <p:cNvSpPr>
            <a:spLocks noGrp="1"/>
          </p:cNvSpPr>
          <p:nvPr>
            <p:ph type="sldNum" sz="quarter" idx="12"/>
          </p:nvPr>
        </p:nvSpPr>
        <p:spPr/>
        <p:txBody>
          <a:bodyPr/>
          <a:lstStyle/>
          <a:p>
            <a:fld id="{58F99D3A-A419-4F85-B9B1-E15757893E4D}" type="slidenum">
              <a:rPr lang="en-GB" smtClean="0"/>
              <a:t>‹#›</a:t>
            </a:fld>
            <a:endParaRPr lang="en-GB"/>
          </a:p>
        </p:txBody>
      </p:sp>
    </p:spTree>
    <p:extLst>
      <p:ext uri="{BB962C8B-B14F-4D97-AF65-F5344CB8AC3E}">
        <p14:creationId xmlns:p14="http://schemas.microsoft.com/office/powerpoint/2010/main" val="2819976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85C3EE-F281-4F0E-A0A3-F78279F6C96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B049FE0-ED80-46FD-B94C-2B44A7904D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38E42A-85E9-4C7F-B822-ECEDC38C2FE6}"/>
              </a:ext>
            </a:extLst>
          </p:cNvPr>
          <p:cNvSpPr>
            <a:spLocks noGrp="1"/>
          </p:cNvSpPr>
          <p:nvPr>
            <p:ph type="dt" sz="half" idx="10"/>
          </p:nvPr>
        </p:nvSpPr>
        <p:spPr/>
        <p:txBody>
          <a:bodyPr/>
          <a:lstStyle/>
          <a:p>
            <a:fld id="{1526CA00-D6FB-43E9-9B7F-801619F53D2D}" type="datetimeFigureOut">
              <a:rPr lang="en-GB" smtClean="0"/>
              <a:t>19/07/2021</a:t>
            </a:fld>
            <a:endParaRPr lang="en-GB"/>
          </a:p>
        </p:txBody>
      </p:sp>
      <p:sp>
        <p:nvSpPr>
          <p:cNvPr id="5" name="Footer Placeholder 4">
            <a:extLst>
              <a:ext uri="{FF2B5EF4-FFF2-40B4-BE49-F238E27FC236}">
                <a16:creationId xmlns:a16="http://schemas.microsoft.com/office/drawing/2014/main" id="{0373A315-3CB9-4C47-B4F9-10422B5EF7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A9E71C-C8BA-4E28-8B54-3CABCB18E202}"/>
              </a:ext>
            </a:extLst>
          </p:cNvPr>
          <p:cNvSpPr>
            <a:spLocks noGrp="1"/>
          </p:cNvSpPr>
          <p:nvPr>
            <p:ph type="sldNum" sz="quarter" idx="12"/>
          </p:nvPr>
        </p:nvSpPr>
        <p:spPr/>
        <p:txBody>
          <a:bodyPr/>
          <a:lstStyle/>
          <a:p>
            <a:fld id="{58F99D3A-A419-4F85-B9B1-E15757893E4D}" type="slidenum">
              <a:rPr lang="en-GB" smtClean="0"/>
              <a:t>‹#›</a:t>
            </a:fld>
            <a:endParaRPr lang="en-GB"/>
          </a:p>
        </p:txBody>
      </p:sp>
    </p:spTree>
    <p:extLst>
      <p:ext uri="{BB962C8B-B14F-4D97-AF65-F5344CB8AC3E}">
        <p14:creationId xmlns:p14="http://schemas.microsoft.com/office/powerpoint/2010/main" val="3317432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FFA50-CE33-4AB3-A82B-1E2C7233FA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17BACB-87BE-4E7A-A2EB-B1DE368AB7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57ED85-46A8-4AA5-B792-2FD3E1E7D210}"/>
              </a:ext>
            </a:extLst>
          </p:cNvPr>
          <p:cNvSpPr>
            <a:spLocks noGrp="1"/>
          </p:cNvSpPr>
          <p:nvPr>
            <p:ph type="dt" sz="half" idx="10"/>
          </p:nvPr>
        </p:nvSpPr>
        <p:spPr/>
        <p:txBody>
          <a:bodyPr/>
          <a:lstStyle/>
          <a:p>
            <a:fld id="{1526CA00-D6FB-43E9-9B7F-801619F53D2D}" type="datetimeFigureOut">
              <a:rPr lang="en-GB" smtClean="0"/>
              <a:t>19/07/2021</a:t>
            </a:fld>
            <a:endParaRPr lang="en-GB"/>
          </a:p>
        </p:txBody>
      </p:sp>
      <p:sp>
        <p:nvSpPr>
          <p:cNvPr id="5" name="Footer Placeholder 4">
            <a:extLst>
              <a:ext uri="{FF2B5EF4-FFF2-40B4-BE49-F238E27FC236}">
                <a16:creationId xmlns:a16="http://schemas.microsoft.com/office/drawing/2014/main" id="{FB939214-3838-4B7B-9036-58F1595501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38DC48-6128-4A32-88E6-F50AF6FD3628}"/>
              </a:ext>
            </a:extLst>
          </p:cNvPr>
          <p:cNvSpPr>
            <a:spLocks noGrp="1"/>
          </p:cNvSpPr>
          <p:nvPr>
            <p:ph type="sldNum" sz="quarter" idx="12"/>
          </p:nvPr>
        </p:nvSpPr>
        <p:spPr/>
        <p:txBody>
          <a:bodyPr/>
          <a:lstStyle/>
          <a:p>
            <a:fld id="{58F99D3A-A419-4F85-B9B1-E15757893E4D}" type="slidenum">
              <a:rPr lang="en-GB" smtClean="0"/>
              <a:t>‹#›</a:t>
            </a:fld>
            <a:endParaRPr lang="en-GB"/>
          </a:p>
        </p:txBody>
      </p:sp>
    </p:spTree>
    <p:extLst>
      <p:ext uri="{BB962C8B-B14F-4D97-AF65-F5344CB8AC3E}">
        <p14:creationId xmlns:p14="http://schemas.microsoft.com/office/powerpoint/2010/main" val="79027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675B3-4FDF-49FD-8074-988FAFF3A6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DD13379-C04C-4798-82B9-50E43801CD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63CCE6-2825-452A-A9B2-9EFD0C6018DD}"/>
              </a:ext>
            </a:extLst>
          </p:cNvPr>
          <p:cNvSpPr>
            <a:spLocks noGrp="1"/>
          </p:cNvSpPr>
          <p:nvPr>
            <p:ph type="dt" sz="half" idx="10"/>
          </p:nvPr>
        </p:nvSpPr>
        <p:spPr/>
        <p:txBody>
          <a:bodyPr/>
          <a:lstStyle/>
          <a:p>
            <a:fld id="{1526CA00-D6FB-43E9-9B7F-801619F53D2D}" type="datetimeFigureOut">
              <a:rPr lang="en-GB" smtClean="0"/>
              <a:t>19/07/2021</a:t>
            </a:fld>
            <a:endParaRPr lang="en-GB"/>
          </a:p>
        </p:txBody>
      </p:sp>
      <p:sp>
        <p:nvSpPr>
          <p:cNvPr id="5" name="Footer Placeholder 4">
            <a:extLst>
              <a:ext uri="{FF2B5EF4-FFF2-40B4-BE49-F238E27FC236}">
                <a16:creationId xmlns:a16="http://schemas.microsoft.com/office/drawing/2014/main" id="{F0BA60E8-4807-4753-964E-B7C1B6E10A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2D27B8-5537-46B0-A18C-5C38F2DDBBBE}"/>
              </a:ext>
            </a:extLst>
          </p:cNvPr>
          <p:cNvSpPr>
            <a:spLocks noGrp="1"/>
          </p:cNvSpPr>
          <p:nvPr>
            <p:ph type="sldNum" sz="quarter" idx="12"/>
          </p:nvPr>
        </p:nvSpPr>
        <p:spPr/>
        <p:txBody>
          <a:bodyPr/>
          <a:lstStyle/>
          <a:p>
            <a:fld id="{58F99D3A-A419-4F85-B9B1-E15757893E4D}" type="slidenum">
              <a:rPr lang="en-GB" smtClean="0"/>
              <a:t>‹#›</a:t>
            </a:fld>
            <a:endParaRPr lang="en-GB"/>
          </a:p>
        </p:txBody>
      </p:sp>
    </p:spTree>
    <p:extLst>
      <p:ext uri="{BB962C8B-B14F-4D97-AF65-F5344CB8AC3E}">
        <p14:creationId xmlns:p14="http://schemas.microsoft.com/office/powerpoint/2010/main" val="1846030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16AE3-01DF-431B-9377-256F81C64B4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DAE4672-998A-4F8B-AC67-23CE439B2A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010FCA4-93A5-4098-B4B7-8BB079C6B2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DBF980E-8D05-4E3D-B7E7-ACE607CFA146}"/>
              </a:ext>
            </a:extLst>
          </p:cNvPr>
          <p:cNvSpPr>
            <a:spLocks noGrp="1"/>
          </p:cNvSpPr>
          <p:nvPr>
            <p:ph type="dt" sz="half" idx="10"/>
          </p:nvPr>
        </p:nvSpPr>
        <p:spPr/>
        <p:txBody>
          <a:bodyPr/>
          <a:lstStyle/>
          <a:p>
            <a:fld id="{1526CA00-D6FB-43E9-9B7F-801619F53D2D}" type="datetimeFigureOut">
              <a:rPr lang="en-GB" smtClean="0"/>
              <a:t>19/07/2021</a:t>
            </a:fld>
            <a:endParaRPr lang="en-GB"/>
          </a:p>
        </p:txBody>
      </p:sp>
      <p:sp>
        <p:nvSpPr>
          <p:cNvPr id="6" name="Footer Placeholder 5">
            <a:extLst>
              <a:ext uri="{FF2B5EF4-FFF2-40B4-BE49-F238E27FC236}">
                <a16:creationId xmlns:a16="http://schemas.microsoft.com/office/drawing/2014/main" id="{F3B25991-A3FB-4F2C-AA6F-DB14444665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F6EF16-3309-4864-A454-A3152B0231F9}"/>
              </a:ext>
            </a:extLst>
          </p:cNvPr>
          <p:cNvSpPr>
            <a:spLocks noGrp="1"/>
          </p:cNvSpPr>
          <p:nvPr>
            <p:ph type="sldNum" sz="quarter" idx="12"/>
          </p:nvPr>
        </p:nvSpPr>
        <p:spPr/>
        <p:txBody>
          <a:bodyPr/>
          <a:lstStyle/>
          <a:p>
            <a:fld id="{58F99D3A-A419-4F85-B9B1-E15757893E4D}" type="slidenum">
              <a:rPr lang="en-GB" smtClean="0"/>
              <a:t>‹#›</a:t>
            </a:fld>
            <a:endParaRPr lang="en-GB"/>
          </a:p>
        </p:txBody>
      </p:sp>
    </p:spTree>
    <p:extLst>
      <p:ext uri="{BB962C8B-B14F-4D97-AF65-F5344CB8AC3E}">
        <p14:creationId xmlns:p14="http://schemas.microsoft.com/office/powerpoint/2010/main" val="1023244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B2121-3E82-4D3B-9F5C-B225775CA4C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BEE3D4A-2F74-43BB-B8BC-0145541BAB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BDA703-C367-473B-97CE-3F71FA9393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7BB8D72-73F9-4EA5-9DEE-1721CB056A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E0F9D9-914F-4BE2-81BC-8F41262066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9C84A72-E9F8-4D47-89DD-E8A2B0A526D3}"/>
              </a:ext>
            </a:extLst>
          </p:cNvPr>
          <p:cNvSpPr>
            <a:spLocks noGrp="1"/>
          </p:cNvSpPr>
          <p:nvPr>
            <p:ph type="dt" sz="half" idx="10"/>
          </p:nvPr>
        </p:nvSpPr>
        <p:spPr/>
        <p:txBody>
          <a:bodyPr/>
          <a:lstStyle/>
          <a:p>
            <a:fld id="{1526CA00-D6FB-43E9-9B7F-801619F53D2D}" type="datetimeFigureOut">
              <a:rPr lang="en-GB" smtClean="0"/>
              <a:t>19/07/2021</a:t>
            </a:fld>
            <a:endParaRPr lang="en-GB"/>
          </a:p>
        </p:txBody>
      </p:sp>
      <p:sp>
        <p:nvSpPr>
          <p:cNvPr id="8" name="Footer Placeholder 7">
            <a:extLst>
              <a:ext uri="{FF2B5EF4-FFF2-40B4-BE49-F238E27FC236}">
                <a16:creationId xmlns:a16="http://schemas.microsoft.com/office/drawing/2014/main" id="{1345226A-21FE-4D09-9A48-C881D8912B0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CB19A7C-729A-4B46-8AE3-718961324FA8}"/>
              </a:ext>
            </a:extLst>
          </p:cNvPr>
          <p:cNvSpPr>
            <a:spLocks noGrp="1"/>
          </p:cNvSpPr>
          <p:nvPr>
            <p:ph type="sldNum" sz="quarter" idx="12"/>
          </p:nvPr>
        </p:nvSpPr>
        <p:spPr/>
        <p:txBody>
          <a:bodyPr/>
          <a:lstStyle/>
          <a:p>
            <a:fld id="{58F99D3A-A419-4F85-B9B1-E15757893E4D}" type="slidenum">
              <a:rPr lang="en-GB" smtClean="0"/>
              <a:t>‹#›</a:t>
            </a:fld>
            <a:endParaRPr lang="en-GB"/>
          </a:p>
        </p:txBody>
      </p:sp>
    </p:spTree>
    <p:extLst>
      <p:ext uri="{BB962C8B-B14F-4D97-AF65-F5344CB8AC3E}">
        <p14:creationId xmlns:p14="http://schemas.microsoft.com/office/powerpoint/2010/main" val="1345726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2CFB-0FFC-455C-AF9A-411DFC6E755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6BA9632-ABAB-4E2B-BC89-6732E74526E8}"/>
              </a:ext>
            </a:extLst>
          </p:cNvPr>
          <p:cNvSpPr>
            <a:spLocks noGrp="1"/>
          </p:cNvSpPr>
          <p:nvPr>
            <p:ph type="dt" sz="half" idx="10"/>
          </p:nvPr>
        </p:nvSpPr>
        <p:spPr/>
        <p:txBody>
          <a:bodyPr/>
          <a:lstStyle/>
          <a:p>
            <a:fld id="{1526CA00-D6FB-43E9-9B7F-801619F53D2D}" type="datetimeFigureOut">
              <a:rPr lang="en-GB" smtClean="0"/>
              <a:t>19/07/2021</a:t>
            </a:fld>
            <a:endParaRPr lang="en-GB"/>
          </a:p>
        </p:txBody>
      </p:sp>
      <p:sp>
        <p:nvSpPr>
          <p:cNvPr id="4" name="Footer Placeholder 3">
            <a:extLst>
              <a:ext uri="{FF2B5EF4-FFF2-40B4-BE49-F238E27FC236}">
                <a16:creationId xmlns:a16="http://schemas.microsoft.com/office/drawing/2014/main" id="{FAC860EA-E700-4D88-848A-92631BEA72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51CF892-2589-4AFD-9D15-4E31C0F67FA7}"/>
              </a:ext>
            </a:extLst>
          </p:cNvPr>
          <p:cNvSpPr>
            <a:spLocks noGrp="1"/>
          </p:cNvSpPr>
          <p:nvPr>
            <p:ph type="sldNum" sz="quarter" idx="12"/>
          </p:nvPr>
        </p:nvSpPr>
        <p:spPr/>
        <p:txBody>
          <a:bodyPr/>
          <a:lstStyle/>
          <a:p>
            <a:fld id="{58F99D3A-A419-4F85-B9B1-E15757893E4D}" type="slidenum">
              <a:rPr lang="en-GB" smtClean="0"/>
              <a:t>‹#›</a:t>
            </a:fld>
            <a:endParaRPr lang="en-GB"/>
          </a:p>
        </p:txBody>
      </p:sp>
    </p:spTree>
    <p:extLst>
      <p:ext uri="{BB962C8B-B14F-4D97-AF65-F5344CB8AC3E}">
        <p14:creationId xmlns:p14="http://schemas.microsoft.com/office/powerpoint/2010/main" val="4127385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26BAFE-464F-4B13-AF85-9854DEB6AA4C}"/>
              </a:ext>
            </a:extLst>
          </p:cNvPr>
          <p:cNvSpPr>
            <a:spLocks noGrp="1"/>
          </p:cNvSpPr>
          <p:nvPr>
            <p:ph type="dt" sz="half" idx="10"/>
          </p:nvPr>
        </p:nvSpPr>
        <p:spPr/>
        <p:txBody>
          <a:bodyPr/>
          <a:lstStyle/>
          <a:p>
            <a:fld id="{1526CA00-D6FB-43E9-9B7F-801619F53D2D}" type="datetimeFigureOut">
              <a:rPr lang="en-GB" smtClean="0"/>
              <a:t>19/07/2021</a:t>
            </a:fld>
            <a:endParaRPr lang="en-GB"/>
          </a:p>
        </p:txBody>
      </p:sp>
      <p:sp>
        <p:nvSpPr>
          <p:cNvPr id="3" name="Footer Placeholder 2">
            <a:extLst>
              <a:ext uri="{FF2B5EF4-FFF2-40B4-BE49-F238E27FC236}">
                <a16:creationId xmlns:a16="http://schemas.microsoft.com/office/drawing/2014/main" id="{5E13A8D8-5DC9-40CF-95FD-2BA50A35047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E704189-5224-44ED-9A44-58C069E6EA58}"/>
              </a:ext>
            </a:extLst>
          </p:cNvPr>
          <p:cNvSpPr>
            <a:spLocks noGrp="1"/>
          </p:cNvSpPr>
          <p:nvPr>
            <p:ph type="sldNum" sz="quarter" idx="12"/>
          </p:nvPr>
        </p:nvSpPr>
        <p:spPr/>
        <p:txBody>
          <a:bodyPr/>
          <a:lstStyle/>
          <a:p>
            <a:fld id="{58F99D3A-A419-4F85-B9B1-E15757893E4D}" type="slidenum">
              <a:rPr lang="en-GB" smtClean="0"/>
              <a:t>‹#›</a:t>
            </a:fld>
            <a:endParaRPr lang="en-GB"/>
          </a:p>
        </p:txBody>
      </p:sp>
    </p:spTree>
    <p:extLst>
      <p:ext uri="{BB962C8B-B14F-4D97-AF65-F5344CB8AC3E}">
        <p14:creationId xmlns:p14="http://schemas.microsoft.com/office/powerpoint/2010/main" val="599481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5A4FA-6163-4124-B9C6-BA35C474BC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0A43A5-119A-4E0C-A02E-6378147BD3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5212342-47CB-4752-B672-E592F2052B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32C4D3-BA06-4372-A974-FB82302AAE5A}"/>
              </a:ext>
            </a:extLst>
          </p:cNvPr>
          <p:cNvSpPr>
            <a:spLocks noGrp="1"/>
          </p:cNvSpPr>
          <p:nvPr>
            <p:ph type="dt" sz="half" idx="10"/>
          </p:nvPr>
        </p:nvSpPr>
        <p:spPr/>
        <p:txBody>
          <a:bodyPr/>
          <a:lstStyle/>
          <a:p>
            <a:fld id="{1526CA00-D6FB-43E9-9B7F-801619F53D2D}" type="datetimeFigureOut">
              <a:rPr lang="en-GB" smtClean="0"/>
              <a:t>19/07/2021</a:t>
            </a:fld>
            <a:endParaRPr lang="en-GB"/>
          </a:p>
        </p:txBody>
      </p:sp>
      <p:sp>
        <p:nvSpPr>
          <p:cNvPr id="6" name="Footer Placeholder 5">
            <a:extLst>
              <a:ext uri="{FF2B5EF4-FFF2-40B4-BE49-F238E27FC236}">
                <a16:creationId xmlns:a16="http://schemas.microsoft.com/office/drawing/2014/main" id="{A1A6D444-6078-4F75-ACAB-1860D4C2E6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C76C99-77ED-4895-AABE-5B9E28346658}"/>
              </a:ext>
            </a:extLst>
          </p:cNvPr>
          <p:cNvSpPr>
            <a:spLocks noGrp="1"/>
          </p:cNvSpPr>
          <p:nvPr>
            <p:ph type="sldNum" sz="quarter" idx="12"/>
          </p:nvPr>
        </p:nvSpPr>
        <p:spPr/>
        <p:txBody>
          <a:bodyPr/>
          <a:lstStyle/>
          <a:p>
            <a:fld id="{58F99D3A-A419-4F85-B9B1-E15757893E4D}" type="slidenum">
              <a:rPr lang="en-GB" smtClean="0"/>
              <a:t>‹#›</a:t>
            </a:fld>
            <a:endParaRPr lang="en-GB"/>
          </a:p>
        </p:txBody>
      </p:sp>
    </p:spTree>
    <p:extLst>
      <p:ext uri="{BB962C8B-B14F-4D97-AF65-F5344CB8AC3E}">
        <p14:creationId xmlns:p14="http://schemas.microsoft.com/office/powerpoint/2010/main" val="2079790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D33E8-1B2C-4E47-A696-C883E07B4D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FE92F76-ACB6-49CD-9979-38EF0453DE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67B3AB9B-A0C4-4CD5-A195-FC484F4A5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B6AEFE-FC35-44AA-A609-1A2825C52437}"/>
              </a:ext>
            </a:extLst>
          </p:cNvPr>
          <p:cNvSpPr>
            <a:spLocks noGrp="1"/>
          </p:cNvSpPr>
          <p:nvPr>
            <p:ph type="dt" sz="half" idx="10"/>
          </p:nvPr>
        </p:nvSpPr>
        <p:spPr/>
        <p:txBody>
          <a:bodyPr/>
          <a:lstStyle/>
          <a:p>
            <a:fld id="{1526CA00-D6FB-43E9-9B7F-801619F53D2D}" type="datetimeFigureOut">
              <a:rPr lang="en-GB" smtClean="0"/>
              <a:t>19/07/2021</a:t>
            </a:fld>
            <a:endParaRPr lang="en-GB"/>
          </a:p>
        </p:txBody>
      </p:sp>
      <p:sp>
        <p:nvSpPr>
          <p:cNvPr id="6" name="Footer Placeholder 5">
            <a:extLst>
              <a:ext uri="{FF2B5EF4-FFF2-40B4-BE49-F238E27FC236}">
                <a16:creationId xmlns:a16="http://schemas.microsoft.com/office/drawing/2014/main" id="{166D5A5A-01B2-4CA5-81B8-9E7B894826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0EFB237-0CAD-4D77-AAAF-F4ACB2E14A52}"/>
              </a:ext>
            </a:extLst>
          </p:cNvPr>
          <p:cNvSpPr>
            <a:spLocks noGrp="1"/>
          </p:cNvSpPr>
          <p:nvPr>
            <p:ph type="sldNum" sz="quarter" idx="12"/>
          </p:nvPr>
        </p:nvSpPr>
        <p:spPr/>
        <p:txBody>
          <a:bodyPr/>
          <a:lstStyle/>
          <a:p>
            <a:fld id="{58F99D3A-A419-4F85-B9B1-E15757893E4D}" type="slidenum">
              <a:rPr lang="en-GB" smtClean="0"/>
              <a:t>‹#›</a:t>
            </a:fld>
            <a:endParaRPr lang="en-GB"/>
          </a:p>
        </p:txBody>
      </p:sp>
    </p:spTree>
    <p:extLst>
      <p:ext uri="{BB962C8B-B14F-4D97-AF65-F5344CB8AC3E}">
        <p14:creationId xmlns:p14="http://schemas.microsoft.com/office/powerpoint/2010/main" val="1306609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77A765-1E64-4795-9BA3-C6898042F4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AF63BAF-7A86-413D-9AF0-0EDD333779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BF5F60-E42F-493E-82AF-16C41CA821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26CA00-D6FB-43E9-9B7F-801619F53D2D}" type="datetimeFigureOut">
              <a:rPr lang="en-GB" smtClean="0"/>
              <a:t>19/07/2021</a:t>
            </a:fld>
            <a:endParaRPr lang="en-GB"/>
          </a:p>
        </p:txBody>
      </p:sp>
      <p:sp>
        <p:nvSpPr>
          <p:cNvPr id="5" name="Footer Placeholder 4">
            <a:extLst>
              <a:ext uri="{FF2B5EF4-FFF2-40B4-BE49-F238E27FC236}">
                <a16:creationId xmlns:a16="http://schemas.microsoft.com/office/drawing/2014/main" id="{9E637FD0-0AC2-4EBC-979D-594426D503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066F6BF-F143-432A-ABF9-8F19EDF7CB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F99D3A-A419-4F85-B9B1-E15757893E4D}" type="slidenum">
              <a:rPr lang="en-GB" smtClean="0"/>
              <a:t>‹#›</a:t>
            </a:fld>
            <a:endParaRPr lang="en-GB"/>
          </a:p>
        </p:txBody>
      </p:sp>
    </p:spTree>
    <p:extLst>
      <p:ext uri="{BB962C8B-B14F-4D97-AF65-F5344CB8AC3E}">
        <p14:creationId xmlns:p14="http://schemas.microsoft.com/office/powerpoint/2010/main" val="2228749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7C"/>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F4CD3C3-60F4-4897-B0F8-9352FEE9038A}"/>
              </a:ext>
            </a:extLst>
          </p:cNvPr>
          <p:cNvSpPr/>
          <p:nvPr/>
        </p:nvSpPr>
        <p:spPr>
          <a:xfrm>
            <a:off x="0" y="5486564"/>
            <a:ext cx="12192000" cy="14244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3069E6C-65B9-48E7-913C-EC7AD2E73839}"/>
              </a:ext>
            </a:extLst>
          </p:cNvPr>
          <p:cNvSpPr>
            <a:spLocks noGrp="1"/>
          </p:cNvSpPr>
          <p:nvPr>
            <p:ph type="ctrTitle"/>
          </p:nvPr>
        </p:nvSpPr>
        <p:spPr>
          <a:xfrm>
            <a:off x="1436254" y="891452"/>
            <a:ext cx="9319491" cy="2442873"/>
          </a:xfrm>
        </p:spPr>
        <p:txBody>
          <a:bodyPr/>
          <a:lstStyle/>
          <a:p>
            <a:r>
              <a:rPr lang="en-GB"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YYC Young Citizen Scientists</a:t>
            </a:r>
          </a:p>
        </p:txBody>
      </p:sp>
      <p:sp>
        <p:nvSpPr>
          <p:cNvPr id="3" name="Subtitle 2">
            <a:extLst>
              <a:ext uri="{FF2B5EF4-FFF2-40B4-BE49-F238E27FC236}">
                <a16:creationId xmlns:a16="http://schemas.microsoft.com/office/drawing/2014/main" id="{5E7EA6A8-EE92-4C63-84ED-CA2D9A93ED3B}"/>
              </a:ext>
            </a:extLst>
          </p:cNvPr>
          <p:cNvSpPr>
            <a:spLocks noGrp="1"/>
          </p:cNvSpPr>
          <p:nvPr>
            <p:ph type="subTitle" idx="1"/>
          </p:nvPr>
        </p:nvSpPr>
        <p:spPr/>
        <p:txBody>
          <a:bodyPr>
            <a:normAutofit/>
          </a:bodyPr>
          <a:lstStyle/>
          <a:p>
            <a:r>
              <a:rPr lang="en-GB" sz="4000" dirty="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rPr>
              <a:t>Tree Growth Patterns</a:t>
            </a:r>
          </a:p>
        </p:txBody>
      </p:sp>
      <p:pic>
        <p:nvPicPr>
          <p:cNvPr id="5" name="Picture 4" descr="CPAWS logo">
            <a:extLst>
              <a:ext uri="{FF2B5EF4-FFF2-40B4-BE49-F238E27FC236}">
                <a16:creationId xmlns:a16="http://schemas.microsoft.com/office/drawing/2014/main" id="{F2C31A6B-87D6-4202-B10C-2BA89A126D8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404599" y="5881846"/>
            <a:ext cx="2691401" cy="641207"/>
          </a:xfrm>
          <a:prstGeom prst="rect">
            <a:avLst/>
          </a:prstGeom>
          <a:noFill/>
          <a:ln>
            <a:noFill/>
          </a:ln>
        </p:spPr>
      </p:pic>
      <p:pic>
        <p:nvPicPr>
          <p:cNvPr id="6" name="Picture 5">
            <a:extLst>
              <a:ext uri="{FF2B5EF4-FFF2-40B4-BE49-F238E27FC236}">
                <a16:creationId xmlns:a16="http://schemas.microsoft.com/office/drawing/2014/main" id="{C900E100-D5E2-49B3-8AC2-A00C1CECDFE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744612" y="5587717"/>
            <a:ext cx="1466515" cy="1101131"/>
          </a:xfrm>
          <a:prstGeom prst="rect">
            <a:avLst/>
          </a:prstGeom>
          <a:noFill/>
          <a:ln>
            <a:noFill/>
          </a:ln>
        </p:spPr>
      </p:pic>
    </p:spTree>
    <p:extLst>
      <p:ext uri="{BB962C8B-B14F-4D97-AF65-F5344CB8AC3E}">
        <p14:creationId xmlns:p14="http://schemas.microsoft.com/office/powerpoint/2010/main" val="2893377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98A52-F8E1-4650-B785-19E0B130E28C}"/>
              </a:ext>
            </a:extLst>
          </p:cNvPr>
          <p:cNvSpPr/>
          <p:nvPr/>
        </p:nvSpPr>
        <p:spPr>
          <a:xfrm>
            <a:off x="0" y="0"/>
            <a:ext cx="12192000" cy="1265382"/>
          </a:xfrm>
          <a:prstGeom prst="rect">
            <a:avLst/>
          </a:prstGeom>
          <a:solidFill>
            <a:srgbClr val="00707C"/>
          </a:solidFill>
          <a:ln>
            <a:solidFill>
              <a:srgbClr val="007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4000" dirty="0">
                <a:solidFill>
                  <a:prstClr val="white"/>
                </a:solidFill>
                <a:latin typeface="Open Sans Condensed" panose="020B0806030504020204" pitchFamily="34" charset="0"/>
                <a:ea typeface="Open Sans Condensed" panose="020B0806030504020204" pitchFamily="34" charset="0"/>
                <a:cs typeface="Open Sans Condensed" panose="020B0806030504020204" pitchFamily="34" charset="0"/>
              </a:rPr>
              <a:t>Reading Tree Cookies</a:t>
            </a:r>
            <a:endParaRPr kumimoji="0" lang="en-GB" sz="4000" b="0" i="0" u="none" strike="noStrike" kern="1200" cap="none" spc="0" normalizeH="0" baseline="0" noProof="0" dirty="0">
              <a:ln>
                <a:noFill/>
              </a:ln>
              <a:solidFill>
                <a:prstClr val="white"/>
              </a:solidFill>
              <a:effectLst/>
              <a:uLnTx/>
              <a:uFillTx/>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5" name="Picture 4" descr="CPAWS logo">
            <a:extLst>
              <a:ext uri="{FF2B5EF4-FFF2-40B4-BE49-F238E27FC236}">
                <a16:creationId xmlns:a16="http://schemas.microsoft.com/office/drawing/2014/main" id="{6E36BDE9-9208-4CCF-B206-3B001436820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269513" y="6177056"/>
            <a:ext cx="1807580" cy="431658"/>
          </a:xfrm>
          <a:prstGeom prst="rect">
            <a:avLst/>
          </a:prstGeom>
          <a:noFill/>
          <a:ln>
            <a:noFill/>
          </a:ln>
        </p:spPr>
      </p:pic>
      <p:pic>
        <p:nvPicPr>
          <p:cNvPr id="6" name="Picture 5">
            <a:extLst>
              <a:ext uri="{FF2B5EF4-FFF2-40B4-BE49-F238E27FC236}">
                <a16:creationId xmlns:a16="http://schemas.microsoft.com/office/drawing/2014/main" id="{95793AA4-3AF2-4450-B76A-05DE3D0CCFF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371740" y="6080172"/>
            <a:ext cx="842777" cy="625426"/>
          </a:xfrm>
          <a:prstGeom prst="rect">
            <a:avLst/>
          </a:prstGeom>
          <a:noFill/>
          <a:ln>
            <a:noFill/>
          </a:ln>
        </p:spPr>
      </p:pic>
      <p:pic>
        <p:nvPicPr>
          <p:cNvPr id="4" name="Picture 3" descr="A picture containing mollusk, invertebrate, sliced&#10;&#10;Description automatically generated">
            <a:extLst>
              <a:ext uri="{FF2B5EF4-FFF2-40B4-BE49-F238E27FC236}">
                <a16:creationId xmlns:a16="http://schemas.microsoft.com/office/drawing/2014/main" id="{F85EDAB6-C734-48E7-B0D7-DDF84089F0F1}"/>
              </a:ext>
            </a:extLst>
          </p:cNvPr>
          <p:cNvPicPr>
            <a:picLocks noChangeAspect="1"/>
          </p:cNvPicPr>
          <p:nvPr/>
        </p:nvPicPr>
        <p:blipFill rotWithShape="1">
          <a:blip r:embed="rId5">
            <a:extLst>
              <a:ext uri="{28A0092B-C50C-407E-A947-70E740481C1C}">
                <a14:useLocalDpi xmlns:a14="http://schemas.microsoft.com/office/drawing/2010/main" val="0"/>
              </a:ext>
            </a:extLst>
          </a:blip>
          <a:srcRect t="9800" r="424" b="21335"/>
          <a:stretch/>
        </p:blipFill>
        <p:spPr>
          <a:xfrm>
            <a:off x="597155" y="1355150"/>
            <a:ext cx="5976365" cy="5350448"/>
          </a:xfrm>
          <a:prstGeom prst="rect">
            <a:avLst/>
          </a:prstGeom>
        </p:spPr>
      </p:pic>
      <p:sp>
        <p:nvSpPr>
          <p:cNvPr id="7" name="TextBox 6">
            <a:extLst>
              <a:ext uri="{FF2B5EF4-FFF2-40B4-BE49-F238E27FC236}">
                <a16:creationId xmlns:a16="http://schemas.microsoft.com/office/drawing/2014/main" id="{F00AFCB4-F386-4AAA-8908-54089267AA13}"/>
              </a:ext>
            </a:extLst>
          </p:cNvPr>
          <p:cNvSpPr txBox="1"/>
          <p:nvPr/>
        </p:nvSpPr>
        <p:spPr>
          <a:xfrm>
            <a:off x="6165050" y="1556601"/>
            <a:ext cx="1807580" cy="461665"/>
          </a:xfrm>
          <a:prstGeom prst="rect">
            <a:avLst/>
          </a:prstGeom>
          <a:noFill/>
        </p:spPr>
        <p:txBody>
          <a:bodyPr wrap="square" rtlCol="0">
            <a:spAutoFit/>
          </a:bodyPr>
          <a:lstStyle/>
          <a:p>
            <a:r>
              <a:rPr lang="en-CA" sz="2400" dirty="0">
                <a:latin typeface="Open Sans Condensed" panose="020B0806030504020204"/>
              </a:rPr>
              <a:t>Outer bark </a:t>
            </a:r>
          </a:p>
        </p:txBody>
      </p:sp>
      <p:sp>
        <p:nvSpPr>
          <p:cNvPr id="8" name="TextBox 7">
            <a:extLst>
              <a:ext uri="{FF2B5EF4-FFF2-40B4-BE49-F238E27FC236}">
                <a16:creationId xmlns:a16="http://schemas.microsoft.com/office/drawing/2014/main" id="{FB7AB170-34A1-4373-9333-C139559E359C}"/>
              </a:ext>
            </a:extLst>
          </p:cNvPr>
          <p:cNvSpPr txBox="1"/>
          <p:nvPr/>
        </p:nvSpPr>
        <p:spPr>
          <a:xfrm>
            <a:off x="7000073" y="2169305"/>
            <a:ext cx="3582434" cy="461665"/>
          </a:xfrm>
          <a:prstGeom prst="rect">
            <a:avLst/>
          </a:prstGeom>
          <a:noFill/>
        </p:spPr>
        <p:txBody>
          <a:bodyPr wrap="square" rtlCol="0">
            <a:spAutoFit/>
          </a:bodyPr>
          <a:lstStyle/>
          <a:p>
            <a:r>
              <a:rPr lang="en-CA" sz="2400" dirty="0">
                <a:latin typeface="Open Sans Condensed" panose="020B0806030504020204"/>
              </a:rPr>
              <a:t>Phloem or inner bark </a:t>
            </a:r>
          </a:p>
        </p:txBody>
      </p:sp>
      <p:sp>
        <p:nvSpPr>
          <p:cNvPr id="9" name="TextBox 8">
            <a:extLst>
              <a:ext uri="{FF2B5EF4-FFF2-40B4-BE49-F238E27FC236}">
                <a16:creationId xmlns:a16="http://schemas.microsoft.com/office/drawing/2014/main" id="{5B8F8747-1DEA-4ADB-BD6A-7F4529B26C01}"/>
              </a:ext>
            </a:extLst>
          </p:cNvPr>
          <p:cNvSpPr txBox="1"/>
          <p:nvPr/>
        </p:nvSpPr>
        <p:spPr>
          <a:xfrm>
            <a:off x="7269513" y="2895227"/>
            <a:ext cx="1807580" cy="461665"/>
          </a:xfrm>
          <a:prstGeom prst="rect">
            <a:avLst/>
          </a:prstGeom>
          <a:noFill/>
        </p:spPr>
        <p:txBody>
          <a:bodyPr wrap="square" rtlCol="0">
            <a:spAutoFit/>
          </a:bodyPr>
          <a:lstStyle/>
          <a:p>
            <a:r>
              <a:rPr lang="en-CA" sz="2400" dirty="0">
                <a:latin typeface="Open Sans Condensed" panose="020B0806030504020204"/>
              </a:rPr>
              <a:t>Cambium </a:t>
            </a:r>
          </a:p>
        </p:txBody>
      </p:sp>
      <p:sp>
        <p:nvSpPr>
          <p:cNvPr id="10" name="TextBox 9">
            <a:extLst>
              <a:ext uri="{FF2B5EF4-FFF2-40B4-BE49-F238E27FC236}">
                <a16:creationId xmlns:a16="http://schemas.microsoft.com/office/drawing/2014/main" id="{AC8B93C9-3193-44F0-8C40-12DD50920511}"/>
              </a:ext>
            </a:extLst>
          </p:cNvPr>
          <p:cNvSpPr txBox="1"/>
          <p:nvPr/>
        </p:nvSpPr>
        <p:spPr>
          <a:xfrm>
            <a:off x="7690083" y="3577604"/>
            <a:ext cx="2754080" cy="461665"/>
          </a:xfrm>
          <a:prstGeom prst="rect">
            <a:avLst/>
          </a:prstGeom>
          <a:noFill/>
        </p:spPr>
        <p:txBody>
          <a:bodyPr wrap="square" rtlCol="0">
            <a:spAutoFit/>
          </a:bodyPr>
          <a:lstStyle/>
          <a:p>
            <a:r>
              <a:rPr lang="en-CA" sz="2400" dirty="0">
                <a:latin typeface="Open Sans Condensed" panose="020B0806030504020204"/>
              </a:rPr>
              <a:t>Sapwood or xylem </a:t>
            </a:r>
          </a:p>
        </p:txBody>
      </p:sp>
      <p:sp>
        <p:nvSpPr>
          <p:cNvPr id="11" name="TextBox 10">
            <a:extLst>
              <a:ext uri="{FF2B5EF4-FFF2-40B4-BE49-F238E27FC236}">
                <a16:creationId xmlns:a16="http://schemas.microsoft.com/office/drawing/2014/main" id="{40451D7B-DC42-49B2-ACE9-64AECD618D45}"/>
              </a:ext>
            </a:extLst>
          </p:cNvPr>
          <p:cNvSpPr txBox="1"/>
          <p:nvPr/>
        </p:nvSpPr>
        <p:spPr>
          <a:xfrm>
            <a:off x="7269513" y="4428346"/>
            <a:ext cx="1807580" cy="830997"/>
          </a:xfrm>
          <a:prstGeom prst="rect">
            <a:avLst/>
          </a:prstGeom>
          <a:noFill/>
        </p:spPr>
        <p:txBody>
          <a:bodyPr wrap="square" rtlCol="0">
            <a:spAutoFit/>
          </a:bodyPr>
          <a:lstStyle/>
          <a:p>
            <a:r>
              <a:rPr lang="en-CA" sz="2400" dirty="0">
                <a:latin typeface="Open Sans Condensed" panose="020B0806030504020204"/>
              </a:rPr>
              <a:t>Growth ring</a:t>
            </a:r>
          </a:p>
          <a:p>
            <a:r>
              <a:rPr lang="en-CA" sz="2400" dirty="0">
                <a:latin typeface="Open Sans Condensed" panose="020B0806030504020204"/>
              </a:rPr>
              <a:t> </a:t>
            </a:r>
          </a:p>
        </p:txBody>
      </p:sp>
      <p:sp>
        <p:nvSpPr>
          <p:cNvPr id="12" name="TextBox 11">
            <a:extLst>
              <a:ext uri="{FF2B5EF4-FFF2-40B4-BE49-F238E27FC236}">
                <a16:creationId xmlns:a16="http://schemas.microsoft.com/office/drawing/2014/main" id="{C40647AE-C547-4FFA-AAB4-7843CDDF7687}"/>
              </a:ext>
            </a:extLst>
          </p:cNvPr>
          <p:cNvSpPr txBox="1"/>
          <p:nvPr/>
        </p:nvSpPr>
        <p:spPr>
          <a:xfrm>
            <a:off x="7000074" y="5279618"/>
            <a:ext cx="1807580" cy="461665"/>
          </a:xfrm>
          <a:prstGeom prst="rect">
            <a:avLst/>
          </a:prstGeom>
          <a:noFill/>
        </p:spPr>
        <p:txBody>
          <a:bodyPr wrap="square" rtlCol="0">
            <a:spAutoFit/>
          </a:bodyPr>
          <a:lstStyle/>
          <a:p>
            <a:r>
              <a:rPr lang="en-CA" sz="2400" dirty="0">
                <a:latin typeface="Open Sans Condensed" panose="020B0806030504020204"/>
              </a:rPr>
              <a:t>Heartwood </a:t>
            </a:r>
          </a:p>
        </p:txBody>
      </p:sp>
      <p:cxnSp>
        <p:nvCxnSpPr>
          <p:cNvPr id="14" name="Straight Arrow Connector 13">
            <a:extLst>
              <a:ext uri="{FF2B5EF4-FFF2-40B4-BE49-F238E27FC236}">
                <a16:creationId xmlns:a16="http://schemas.microsoft.com/office/drawing/2014/main" id="{0F2E681A-90D6-45DB-8155-AC1A4C5879D1}"/>
              </a:ext>
            </a:extLst>
          </p:cNvPr>
          <p:cNvCxnSpPr>
            <a:cxnSpLocks/>
          </p:cNvCxnSpPr>
          <p:nvPr/>
        </p:nvCxnSpPr>
        <p:spPr>
          <a:xfrm flipH="1">
            <a:off x="5754030" y="2005358"/>
            <a:ext cx="512955" cy="364015"/>
          </a:xfrm>
          <a:prstGeom prst="straightConnector1">
            <a:avLst/>
          </a:prstGeom>
          <a:ln>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a:extLst>
              <a:ext uri="{FF2B5EF4-FFF2-40B4-BE49-F238E27FC236}">
                <a16:creationId xmlns:a16="http://schemas.microsoft.com/office/drawing/2014/main" id="{1F1589FC-8F6B-4610-8958-C9893267B822}"/>
              </a:ext>
            </a:extLst>
          </p:cNvPr>
          <p:cNvCxnSpPr>
            <a:cxnSpLocks/>
          </p:cNvCxnSpPr>
          <p:nvPr/>
        </p:nvCxnSpPr>
        <p:spPr>
          <a:xfrm flipH="1">
            <a:off x="5962722" y="2479931"/>
            <a:ext cx="1037352" cy="439811"/>
          </a:xfrm>
          <a:prstGeom prst="straightConnector1">
            <a:avLst/>
          </a:prstGeom>
          <a:ln>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id="{AC334746-668D-4B7B-A6F6-5F62B8463B1D}"/>
              </a:ext>
            </a:extLst>
          </p:cNvPr>
          <p:cNvCxnSpPr>
            <a:cxnSpLocks/>
          </p:cNvCxnSpPr>
          <p:nvPr/>
        </p:nvCxnSpPr>
        <p:spPr>
          <a:xfrm flipH="1">
            <a:off x="6096000" y="3213589"/>
            <a:ext cx="1085385" cy="364015"/>
          </a:xfrm>
          <a:prstGeom prst="straightConnector1">
            <a:avLst/>
          </a:prstGeom>
          <a:ln>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a:extLst>
              <a:ext uri="{FF2B5EF4-FFF2-40B4-BE49-F238E27FC236}">
                <a16:creationId xmlns:a16="http://schemas.microsoft.com/office/drawing/2014/main" id="{0CE9629A-2780-4F95-91C4-104F3CADF657}"/>
              </a:ext>
            </a:extLst>
          </p:cNvPr>
          <p:cNvCxnSpPr>
            <a:cxnSpLocks/>
            <a:stCxn id="10" idx="1"/>
          </p:cNvCxnSpPr>
          <p:nvPr/>
        </p:nvCxnSpPr>
        <p:spPr>
          <a:xfrm flipH="1">
            <a:off x="5854391" y="3808437"/>
            <a:ext cx="1835692" cy="262950"/>
          </a:xfrm>
          <a:prstGeom prst="straightConnector1">
            <a:avLst/>
          </a:prstGeom>
          <a:ln>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25" name="Straight Arrow Connector 24">
            <a:extLst>
              <a:ext uri="{FF2B5EF4-FFF2-40B4-BE49-F238E27FC236}">
                <a16:creationId xmlns:a16="http://schemas.microsoft.com/office/drawing/2014/main" id="{44CADAA6-754E-4958-BF71-ED8494FBE343}"/>
              </a:ext>
            </a:extLst>
          </p:cNvPr>
          <p:cNvCxnSpPr>
            <a:cxnSpLocks/>
          </p:cNvCxnSpPr>
          <p:nvPr/>
        </p:nvCxnSpPr>
        <p:spPr>
          <a:xfrm flipH="1" flipV="1">
            <a:off x="5387321" y="4391410"/>
            <a:ext cx="1807580" cy="262950"/>
          </a:xfrm>
          <a:prstGeom prst="straightConnector1">
            <a:avLst/>
          </a:prstGeom>
          <a:ln>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27" name="Straight Arrow Connector 26">
            <a:extLst>
              <a:ext uri="{FF2B5EF4-FFF2-40B4-BE49-F238E27FC236}">
                <a16:creationId xmlns:a16="http://schemas.microsoft.com/office/drawing/2014/main" id="{B18E4B23-C198-401B-909E-D6149D0A1C1A}"/>
              </a:ext>
            </a:extLst>
          </p:cNvPr>
          <p:cNvCxnSpPr>
            <a:cxnSpLocks/>
          </p:cNvCxnSpPr>
          <p:nvPr/>
        </p:nvCxnSpPr>
        <p:spPr>
          <a:xfrm flipH="1" flipV="1">
            <a:off x="3791415" y="4207946"/>
            <a:ext cx="3188362" cy="1302504"/>
          </a:xfrm>
          <a:prstGeom prst="straightConnector1">
            <a:avLst/>
          </a:prstGeom>
          <a:ln>
            <a:solidFill>
              <a:schemeClr val="tx1"/>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2965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98A52-F8E1-4650-B785-19E0B130E28C}"/>
              </a:ext>
            </a:extLst>
          </p:cNvPr>
          <p:cNvSpPr/>
          <p:nvPr/>
        </p:nvSpPr>
        <p:spPr>
          <a:xfrm>
            <a:off x="0" y="0"/>
            <a:ext cx="12192000" cy="1265382"/>
          </a:xfrm>
          <a:prstGeom prst="rect">
            <a:avLst/>
          </a:prstGeom>
          <a:solidFill>
            <a:srgbClr val="00707C"/>
          </a:solidFill>
          <a:ln>
            <a:solidFill>
              <a:srgbClr val="007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4000" dirty="0">
                <a:solidFill>
                  <a:prstClr val="white"/>
                </a:solidFill>
                <a:latin typeface="Open Sans Condensed" panose="020B0806030504020204" pitchFamily="34" charset="0"/>
                <a:ea typeface="Open Sans Condensed" panose="020B0806030504020204" pitchFamily="34" charset="0"/>
                <a:cs typeface="Open Sans Condensed" panose="020B0806030504020204" pitchFamily="34" charset="0"/>
              </a:rPr>
              <a:t>Reading Tree Cookies</a:t>
            </a:r>
            <a:endParaRPr kumimoji="0" lang="en-GB" sz="4000" b="0" i="0" u="none" strike="noStrike" kern="1200" cap="none" spc="0" normalizeH="0" baseline="0" noProof="0" dirty="0">
              <a:ln>
                <a:noFill/>
              </a:ln>
              <a:solidFill>
                <a:prstClr val="white"/>
              </a:solidFill>
              <a:effectLst/>
              <a:uLnTx/>
              <a:uFillTx/>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5" name="Picture 4" descr="CPAWS logo">
            <a:extLst>
              <a:ext uri="{FF2B5EF4-FFF2-40B4-BE49-F238E27FC236}">
                <a16:creationId xmlns:a16="http://schemas.microsoft.com/office/drawing/2014/main" id="{6E36BDE9-9208-4CCF-B206-3B001436820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269513" y="6177056"/>
            <a:ext cx="1807580" cy="431658"/>
          </a:xfrm>
          <a:prstGeom prst="rect">
            <a:avLst/>
          </a:prstGeom>
          <a:noFill/>
          <a:ln>
            <a:noFill/>
          </a:ln>
        </p:spPr>
      </p:pic>
      <p:pic>
        <p:nvPicPr>
          <p:cNvPr id="6" name="Picture 5">
            <a:extLst>
              <a:ext uri="{FF2B5EF4-FFF2-40B4-BE49-F238E27FC236}">
                <a16:creationId xmlns:a16="http://schemas.microsoft.com/office/drawing/2014/main" id="{95793AA4-3AF2-4450-B76A-05DE3D0CCFF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371740" y="6080172"/>
            <a:ext cx="842777" cy="625426"/>
          </a:xfrm>
          <a:prstGeom prst="rect">
            <a:avLst/>
          </a:prstGeom>
          <a:noFill/>
          <a:ln>
            <a:noFill/>
          </a:ln>
        </p:spPr>
      </p:pic>
      <p:pic>
        <p:nvPicPr>
          <p:cNvPr id="7" name="Picture 6" descr="A picture containing mollusk, invertebrate, sliced&#10;&#10;Description automatically generated">
            <a:extLst>
              <a:ext uri="{FF2B5EF4-FFF2-40B4-BE49-F238E27FC236}">
                <a16:creationId xmlns:a16="http://schemas.microsoft.com/office/drawing/2014/main" id="{523951F0-F0BE-4913-88F7-40D6D5135FD3}"/>
              </a:ext>
            </a:extLst>
          </p:cNvPr>
          <p:cNvPicPr>
            <a:picLocks noChangeAspect="1"/>
          </p:cNvPicPr>
          <p:nvPr/>
        </p:nvPicPr>
        <p:blipFill rotWithShape="1">
          <a:blip r:embed="rId5">
            <a:extLst>
              <a:ext uri="{28A0092B-C50C-407E-A947-70E740481C1C}">
                <a14:useLocalDpi xmlns:a14="http://schemas.microsoft.com/office/drawing/2010/main" val="0"/>
              </a:ext>
            </a:extLst>
          </a:blip>
          <a:srcRect t="9800" r="424" b="21335"/>
          <a:stretch/>
        </p:blipFill>
        <p:spPr>
          <a:xfrm>
            <a:off x="597155" y="1355150"/>
            <a:ext cx="5976365" cy="5350448"/>
          </a:xfrm>
          <a:prstGeom prst="rect">
            <a:avLst/>
          </a:prstGeom>
        </p:spPr>
      </p:pic>
      <p:sp>
        <p:nvSpPr>
          <p:cNvPr id="8" name="TextBox 7">
            <a:extLst>
              <a:ext uri="{FF2B5EF4-FFF2-40B4-BE49-F238E27FC236}">
                <a16:creationId xmlns:a16="http://schemas.microsoft.com/office/drawing/2014/main" id="{520B7FCD-395D-4169-9119-052E0AA1232B}"/>
              </a:ext>
            </a:extLst>
          </p:cNvPr>
          <p:cNvSpPr txBox="1"/>
          <p:nvPr/>
        </p:nvSpPr>
        <p:spPr>
          <a:xfrm>
            <a:off x="6920008" y="2090172"/>
            <a:ext cx="4560537" cy="2677656"/>
          </a:xfrm>
          <a:prstGeom prst="rect">
            <a:avLst/>
          </a:prstGeom>
          <a:noFill/>
        </p:spPr>
        <p:txBody>
          <a:bodyPr wrap="square" rtlCol="0">
            <a:spAutoFit/>
          </a:bodyPr>
          <a:lstStyle/>
          <a:p>
            <a:pPr algn="ctr"/>
            <a:r>
              <a:rPr lang="en-CA" sz="2800" dirty="0">
                <a:latin typeface="Open Sans Condensed" panose="020B0806030504020204"/>
              </a:rPr>
              <a:t>How do we read tree age with tree cookies?</a:t>
            </a:r>
          </a:p>
          <a:p>
            <a:pPr algn="ctr"/>
            <a:endParaRPr lang="en-CA" sz="2800" dirty="0">
              <a:latin typeface="Open Sans Condensed" panose="020B0806030504020204"/>
            </a:endParaRPr>
          </a:p>
          <a:p>
            <a:pPr algn="ctr"/>
            <a:endParaRPr lang="en-CA" sz="2800" dirty="0">
              <a:latin typeface="Open Sans Condensed" panose="020B0806030504020204"/>
            </a:endParaRPr>
          </a:p>
          <a:p>
            <a:pPr algn="ctr"/>
            <a:r>
              <a:rPr lang="en-CA" sz="2800" dirty="0">
                <a:latin typeface="Open Sans Condensed" panose="020B0806030504020204"/>
              </a:rPr>
              <a:t>What influences the rings and tree growth? </a:t>
            </a:r>
          </a:p>
        </p:txBody>
      </p:sp>
    </p:spTree>
    <p:extLst>
      <p:ext uri="{BB962C8B-B14F-4D97-AF65-F5344CB8AC3E}">
        <p14:creationId xmlns:p14="http://schemas.microsoft.com/office/powerpoint/2010/main" val="2282223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98A52-F8E1-4650-B785-19E0B130E28C}"/>
              </a:ext>
            </a:extLst>
          </p:cNvPr>
          <p:cNvSpPr/>
          <p:nvPr/>
        </p:nvSpPr>
        <p:spPr>
          <a:xfrm>
            <a:off x="0" y="0"/>
            <a:ext cx="12192000" cy="1265382"/>
          </a:xfrm>
          <a:prstGeom prst="rect">
            <a:avLst/>
          </a:prstGeom>
          <a:solidFill>
            <a:srgbClr val="00707C"/>
          </a:solidFill>
          <a:ln>
            <a:solidFill>
              <a:srgbClr val="007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0" i="0" u="none" strike="noStrike" kern="1200" cap="none" spc="0" normalizeH="0" baseline="0" noProof="0" dirty="0">
                <a:ln>
                  <a:noFill/>
                </a:ln>
                <a:solidFill>
                  <a:prstClr val="white"/>
                </a:solidFill>
                <a:effectLst/>
                <a:uLnTx/>
                <a:uFillTx/>
                <a:latin typeface="Open Sans Condensed" panose="020B0806030504020204" pitchFamily="34" charset="0"/>
                <a:ea typeface="Open Sans Condensed" panose="020B0806030504020204" pitchFamily="34" charset="0"/>
                <a:cs typeface="Open Sans Condensed" panose="020B0806030504020204" pitchFamily="34" charset="0"/>
              </a:rPr>
              <a:t>How old</a:t>
            </a:r>
            <a:r>
              <a:rPr lang="en-GB" sz="4000" dirty="0">
                <a:solidFill>
                  <a:prstClr val="white"/>
                </a:solidFill>
                <a:latin typeface="Open Sans Condensed" panose="020B0806030504020204" pitchFamily="34" charset="0"/>
                <a:ea typeface="Open Sans Condensed" panose="020B0806030504020204" pitchFamily="34" charset="0"/>
                <a:cs typeface="Open Sans Condensed" panose="020B0806030504020204" pitchFamily="34" charset="0"/>
              </a:rPr>
              <a:t>?</a:t>
            </a:r>
            <a:endParaRPr kumimoji="0" lang="en-GB" sz="4000" b="0" i="0" u="none" strike="noStrike" kern="1200" cap="none" spc="0" normalizeH="0" baseline="0" noProof="0" dirty="0">
              <a:ln>
                <a:noFill/>
              </a:ln>
              <a:solidFill>
                <a:prstClr val="white"/>
              </a:solidFill>
              <a:effectLst/>
              <a:uLnTx/>
              <a:uFillTx/>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5" name="Picture 4" descr="CPAWS logo">
            <a:extLst>
              <a:ext uri="{FF2B5EF4-FFF2-40B4-BE49-F238E27FC236}">
                <a16:creationId xmlns:a16="http://schemas.microsoft.com/office/drawing/2014/main" id="{6E36BDE9-9208-4CCF-B206-3B001436820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269513" y="6177056"/>
            <a:ext cx="1807580" cy="431658"/>
          </a:xfrm>
          <a:prstGeom prst="rect">
            <a:avLst/>
          </a:prstGeom>
          <a:noFill/>
          <a:ln>
            <a:noFill/>
          </a:ln>
        </p:spPr>
      </p:pic>
      <p:pic>
        <p:nvPicPr>
          <p:cNvPr id="6" name="Picture 5">
            <a:extLst>
              <a:ext uri="{FF2B5EF4-FFF2-40B4-BE49-F238E27FC236}">
                <a16:creationId xmlns:a16="http://schemas.microsoft.com/office/drawing/2014/main" id="{95793AA4-3AF2-4450-B76A-05DE3D0CCFF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371740" y="6080172"/>
            <a:ext cx="842777" cy="625426"/>
          </a:xfrm>
          <a:prstGeom prst="rect">
            <a:avLst/>
          </a:prstGeom>
          <a:noFill/>
          <a:ln>
            <a:noFill/>
          </a:ln>
        </p:spPr>
      </p:pic>
      <p:pic>
        <p:nvPicPr>
          <p:cNvPr id="7" name="Picture 6" descr="A picture containing tree, sky, outdoor, plant&#10;&#10;Description automatically generated">
            <a:extLst>
              <a:ext uri="{FF2B5EF4-FFF2-40B4-BE49-F238E27FC236}">
                <a16:creationId xmlns:a16="http://schemas.microsoft.com/office/drawing/2014/main" id="{D838B668-2CCF-4F16-9449-EB4D9B1B1E10}"/>
              </a:ext>
            </a:extLst>
          </p:cNvPr>
          <p:cNvPicPr>
            <a:picLocks noChangeAspect="1"/>
          </p:cNvPicPr>
          <p:nvPr/>
        </p:nvPicPr>
        <p:blipFill rotWithShape="1">
          <a:blip r:embed="rId5">
            <a:extLst>
              <a:ext uri="{28A0092B-C50C-407E-A947-70E740481C1C}">
                <a14:useLocalDpi xmlns:a14="http://schemas.microsoft.com/office/drawing/2010/main" val="0"/>
              </a:ext>
            </a:extLst>
          </a:blip>
          <a:srcRect l="4782" t="6042" r="15930" b="3635"/>
          <a:stretch/>
        </p:blipFill>
        <p:spPr>
          <a:xfrm>
            <a:off x="1753182" y="1366982"/>
            <a:ext cx="4105275" cy="6053914"/>
          </a:xfrm>
          <a:prstGeom prst="rect">
            <a:avLst/>
          </a:prstGeom>
        </p:spPr>
      </p:pic>
      <p:sp>
        <p:nvSpPr>
          <p:cNvPr id="9" name="TextBox 8">
            <a:extLst>
              <a:ext uri="{FF2B5EF4-FFF2-40B4-BE49-F238E27FC236}">
                <a16:creationId xmlns:a16="http://schemas.microsoft.com/office/drawing/2014/main" id="{41DD8C9A-1F7D-4396-AD62-4EBD1CF921B7}"/>
              </a:ext>
            </a:extLst>
          </p:cNvPr>
          <p:cNvSpPr txBox="1"/>
          <p:nvPr/>
        </p:nvSpPr>
        <p:spPr>
          <a:xfrm>
            <a:off x="7269513" y="2052267"/>
            <a:ext cx="961277" cy="461665"/>
          </a:xfrm>
          <a:prstGeom prst="rect">
            <a:avLst/>
          </a:prstGeom>
          <a:noFill/>
        </p:spPr>
        <p:txBody>
          <a:bodyPr wrap="square" rtlCol="0">
            <a:spAutoFit/>
          </a:bodyPr>
          <a:lstStyle/>
          <a:p>
            <a:r>
              <a:rPr lang="en-CA" sz="2400" dirty="0">
                <a:latin typeface="Open Sans Condensed" panose="020B0806030504020204"/>
              </a:rPr>
              <a:t>whorl</a:t>
            </a:r>
          </a:p>
        </p:txBody>
      </p:sp>
      <p:sp>
        <p:nvSpPr>
          <p:cNvPr id="13" name="Arrow: Down 12">
            <a:extLst>
              <a:ext uri="{FF2B5EF4-FFF2-40B4-BE49-F238E27FC236}">
                <a16:creationId xmlns:a16="http://schemas.microsoft.com/office/drawing/2014/main" id="{B2D84001-BCE7-47EB-9827-0D7373024449}"/>
              </a:ext>
            </a:extLst>
          </p:cNvPr>
          <p:cNvSpPr/>
          <p:nvPr/>
        </p:nvSpPr>
        <p:spPr>
          <a:xfrm rot="5031091">
            <a:off x="5481367" y="908438"/>
            <a:ext cx="173076" cy="3210989"/>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Arrow: Down 13">
            <a:extLst>
              <a:ext uri="{FF2B5EF4-FFF2-40B4-BE49-F238E27FC236}">
                <a16:creationId xmlns:a16="http://schemas.microsoft.com/office/drawing/2014/main" id="{A7A7E004-A455-436D-9182-DAD5C428725C}"/>
              </a:ext>
            </a:extLst>
          </p:cNvPr>
          <p:cNvSpPr/>
          <p:nvPr/>
        </p:nvSpPr>
        <p:spPr>
          <a:xfrm rot="5031091">
            <a:off x="5481367" y="1823505"/>
            <a:ext cx="173076" cy="3210989"/>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Arrow: Down 14">
            <a:extLst>
              <a:ext uri="{FF2B5EF4-FFF2-40B4-BE49-F238E27FC236}">
                <a16:creationId xmlns:a16="http://schemas.microsoft.com/office/drawing/2014/main" id="{962BB74A-2B8D-4247-B480-1AF7306BD861}"/>
              </a:ext>
            </a:extLst>
          </p:cNvPr>
          <p:cNvSpPr/>
          <p:nvPr/>
        </p:nvSpPr>
        <p:spPr>
          <a:xfrm rot="5031091">
            <a:off x="5417571" y="2530448"/>
            <a:ext cx="173076" cy="3210989"/>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Arrow: Down 15">
            <a:extLst>
              <a:ext uri="{FF2B5EF4-FFF2-40B4-BE49-F238E27FC236}">
                <a16:creationId xmlns:a16="http://schemas.microsoft.com/office/drawing/2014/main" id="{6F88D508-1BB9-4FA8-A459-A601935F27F4}"/>
              </a:ext>
            </a:extLst>
          </p:cNvPr>
          <p:cNvSpPr/>
          <p:nvPr/>
        </p:nvSpPr>
        <p:spPr>
          <a:xfrm rot="5031091">
            <a:off x="5417572" y="3761383"/>
            <a:ext cx="173076" cy="3210989"/>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a:extLst>
              <a:ext uri="{FF2B5EF4-FFF2-40B4-BE49-F238E27FC236}">
                <a16:creationId xmlns:a16="http://schemas.microsoft.com/office/drawing/2014/main" id="{FB3FF946-81FD-4CE6-B3EC-ABB00C13DAEC}"/>
              </a:ext>
            </a:extLst>
          </p:cNvPr>
          <p:cNvSpPr txBox="1"/>
          <p:nvPr/>
        </p:nvSpPr>
        <p:spPr>
          <a:xfrm>
            <a:off x="7269512" y="2967334"/>
            <a:ext cx="961277" cy="461665"/>
          </a:xfrm>
          <a:prstGeom prst="rect">
            <a:avLst/>
          </a:prstGeom>
          <a:noFill/>
        </p:spPr>
        <p:txBody>
          <a:bodyPr wrap="square" rtlCol="0">
            <a:spAutoFit/>
          </a:bodyPr>
          <a:lstStyle/>
          <a:p>
            <a:r>
              <a:rPr lang="en-CA" sz="2400" dirty="0">
                <a:latin typeface="Open Sans Condensed" panose="020B0806030504020204"/>
              </a:rPr>
              <a:t>whorl</a:t>
            </a:r>
          </a:p>
        </p:txBody>
      </p:sp>
      <p:sp>
        <p:nvSpPr>
          <p:cNvPr id="18" name="TextBox 17">
            <a:extLst>
              <a:ext uri="{FF2B5EF4-FFF2-40B4-BE49-F238E27FC236}">
                <a16:creationId xmlns:a16="http://schemas.microsoft.com/office/drawing/2014/main" id="{607D7DAE-FD49-465F-A991-40490EF07E3F}"/>
              </a:ext>
            </a:extLst>
          </p:cNvPr>
          <p:cNvSpPr txBox="1"/>
          <p:nvPr/>
        </p:nvSpPr>
        <p:spPr>
          <a:xfrm>
            <a:off x="7228066" y="3877945"/>
            <a:ext cx="961277" cy="461665"/>
          </a:xfrm>
          <a:prstGeom prst="rect">
            <a:avLst/>
          </a:prstGeom>
          <a:noFill/>
        </p:spPr>
        <p:txBody>
          <a:bodyPr wrap="square" rtlCol="0">
            <a:spAutoFit/>
          </a:bodyPr>
          <a:lstStyle/>
          <a:p>
            <a:r>
              <a:rPr lang="en-CA" sz="2400" dirty="0">
                <a:latin typeface="Open Sans Condensed" panose="020B0806030504020204"/>
              </a:rPr>
              <a:t>whorl</a:t>
            </a:r>
          </a:p>
        </p:txBody>
      </p:sp>
      <p:sp>
        <p:nvSpPr>
          <p:cNvPr id="19" name="TextBox 18">
            <a:extLst>
              <a:ext uri="{FF2B5EF4-FFF2-40B4-BE49-F238E27FC236}">
                <a16:creationId xmlns:a16="http://schemas.microsoft.com/office/drawing/2014/main" id="{9A041454-7B28-4F8F-92F1-EAF3B1525C34}"/>
              </a:ext>
            </a:extLst>
          </p:cNvPr>
          <p:cNvSpPr txBox="1"/>
          <p:nvPr/>
        </p:nvSpPr>
        <p:spPr>
          <a:xfrm>
            <a:off x="7228066" y="4928506"/>
            <a:ext cx="961277" cy="461665"/>
          </a:xfrm>
          <a:prstGeom prst="rect">
            <a:avLst/>
          </a:prstGeom>
          <a:noFill/>
        </p:spPr>
        <p:txBody>
          <a:bodyPr wrap="square" rtlCol="0">
            <a:spAutoFit/>
          </a:bodyPr>
          <a:lstStyle/>
          <a:p>
            <a:r>
              <a:rPr lang="en-CA" sz="2400" dirty="0">
                <a:latin typeface="Open Sans Condensed" panose="020B0806030504020204"/>
              </a:rPr>
              <a:t>whorl</a:t>
            </a:r>
          </a:p>
        </p:txBody>
      </p:sp>
    </p:spTree>
    <p:extLst>
      <p:ext uri="{BB962C8B-B14F-4D97-AF65-F5344CB8AC3E}">
        <p14:creationId xmlns:p14="http://schemas.microsoft.com/office/powerpoint/2010/main" val="3049583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98A52-F8E1-4650-B785-19E0B130E28C}"/>
              </a:ext>
            </a:extLst>
          </p:cNvPr>
          <p:cNvSpPr/>
          <p:nvPr/>
        </p:nvSpPr>
        <p:spPr>
          <a:xfrm>
            <a:off x="0" y="0"/>
            <a:ext cx="12192000" cy="1265382"/>
          </a:xfrm>
          <a:prstGeom prst="rect">
            <a:avLst/>
          </a:prstGeom>
          <a:solidFill>
            <a:srgbClr val="00707C"/>
          </a:solidFill>
          <a:ln>
            <a:solidFill>
              <a:srgbClr val="007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0" i="0" u="none" strike="noStrike" kern="1200" cap="none" spc="0" normalizeH="0" baseline="0" noProof="0" dirty="0">
                <a:ln>
                  <a:noFill/>
                </a:ln>
                <a:solidFill>
                  <a:prstClr val="white"/>
                </a:solidFill>
                <a:effectLst/>
                <a:uLnTx/>
                <a:uFillTx/>
                <a:latin typeface="Open Sans Condensed" panose="020B0806030504020204" pitchFamily="34" charset="0"/>
                <a:ea typeface="Open Sans Condensed" panose="020B0806030504020204" pitchFamily="34" charset="0"/>
                <a:cs typeface="Open Sans Condensed" panose="020B0806030504020204" pitchFamily="34" charset="0"/>
              </a:rPr>
              <a:t>How old</a:t>
            </a:r>
            <a:r>
              <a:rPr lang="en-GB" sz="4000" dirty="0">
                <a:solidFill>
                  <a:prstClr val="white"/>
                </a:solidFill>
                <a:latin typeface="Open Sans Condensed" panose="020B0806030504020204" pitchFamily="34" charset="0"/>
                <a:ea typeface="Open Sans Condensed" panose="020B0806030504020204" pitchFamily="34" charset="0"/>
                <a:cs typeface="Open Sans Condensed" panose="020B0806030504020204" pitchFamily="34" charset="0"/>
              </a:rPr>
              <a:t>?</a:t>
            </a:r>
            <a:endParaRPr kumimoji="0" lang="en-GB" sz="4000" b="0" i="0" u="none" strike="noStrike" kern="1200" cap="none" spc="0" normalizeH="0" baseline="0" noProof="0" dirty="0">
              <a:ln>
                <a:noFill/>
              </a:ln>
              <a:solidFill>
                <a:prstClr val="white"/>
              </a:solidFill>
              <a:effectLst/>
              <a:uLnTx/>
              <a:uFillTx/>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5" name="Picture 4" descr="CPAWS logo">
            <a:extLst>
              <a:ext uri="{FF2B5EF4-FFF2-40B4-BE49-F238E27FC236}">
                <a16:creationId xmlns:a16="http://schemas.microsoft.com/office/drawing/2014/main" id="{6E36BDE9-9208-4CCF-B206-3B001436820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212738" y="5632798"/>
            <a:ext cx="1807580" cy="431658"/>
          </a:xfrm>
          <a:prstGeom prst="rect">
            <a:avLst/>
          </a:prstGeom>
          <a:noFill/>
          <a:ln>
            <a:noFill/>
          </a:ln>
        </p:spPr>
      </p:pic>
      <p:pic>
        <p:nvPicPr>
          <p:cNvPr id="6" name="Picture 5">
            <a:extLst>
              <a:ext uri="{FF2B5EF4-FFF2-40B4-BE49-F238E27FC236}">
                <a16:creationId xmlns:a16="http://schemas.microsoft.com/office/drawing/2014/main" id="{95793AA4-3AF2-4450-B76A-05DE3D0CCFF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002729" y="6097703"/>
            <a:ext cx="842777" cy="625426"/>
          </a:xfrm>
          <a:prstGeom prst="rect">
            <a:avLst/>
          </a:prstGeom>
          <a:noFill/>
          <a:ln>
            <a:noFill/>
          </a:ln>
        </p:spPr>
      </p:pic>
      <p:pic>
        <p:nvPicPr>
          <p:cNvPr id="4" name="Picture 3" descr="A picture containing tree, sky, outdoor, plant&#10;&#10;Description automatically generated">
            <a:extLst>
              <a:ext uri="{FF2B5EF4-FFF2-40B4-BE49-F238E27FC236}">
                <a16:creationId xmlns:a16="http://schemas.microsoft.com/office/drawing/2014/main" id="{6E5A96E6-C35B-49DF-A7D3-ED68F4E16856}"/>
              </a:ext>
            </a:extLst>
          </p:cNvPr>
          <p:cNvPicPr>
            <a:picLocks noChangeAspect="1"/>
          </p:cNvPicPr>
          <p:nvPr/>
        </p:nvPicPr>
        <p:blipFill rotWithShape="1">
          <a:blip r:embed="rId5">
            <a:extLst>
              <a:ext uri="{28A0092B-C50C-407E-A947-70E740481C1C}">
                <a14:useLocalDpi xmlns:a14="http://schemas.microsoft.com/office/drawing/2010/main" val="0"/>
              </a:ext>
            </a:extLst>
          </a:blip>
          <a:srcRect l="4782" t="6042" r="15930" b="3635"/>
          <a:stretch/>
        </p:blipFill>
        <p:spPr>
          <a:xfrm>
            <a:off x="1564462" y="1352574"/>
            <a:ext cx="3871912" cy="5505426"/>
          </a:xfrm>
          <a:prstGeom prst="rect">
            <a:avLst/>
          </a:prstGeom>
        </p:spPr>
      </p:pic>
      <p:pic>
        <p:nvPicPr>
          <p:cNvPr id="8" name="Picture 7" descr="A tall tree with green leaves&#10;&#10;Description automatically generated with low confidence">
            <a:extLst>
              <a:ext uri="{FF2B5EF4-FFF2-40B4-BE49-F238E27FC236}">
                <a16:creationId xmlns:a16="http://schemas.microsoft.com/office/drawing/2014/main" id="{E3B50404-4413-4647-9FAE-6FE1C8C570BF}"/>
              </a:ext>
            </a:extLst>
          </p:cNvPr>
          <p:cNvPicPr>
            <a:picLocks noChangeAspect="1"/>
          </p:cNvPicPr>
          <p:nvPr/>
        </p:nvPicPr>
        <p:blipFill rotWithShape="1">
          <a:blip r:embed="rId6">
            <a:extLst>
              <a:ext uri="{28A0092B-C50C-407E-A947-70E740481C1C}">
                <a14:useLocalDpi xmlns:a14="http://schemas.microsoft.com/office/drawing/2010/main" val="0"/>
              </a:ext>
            </a:extLst>
          </a:blip>
          <a:srcRect l="14491" t="8758" r="14312" b="9929"/>
          <a:stretch/>
        </p:blipFill>
        <p:spPr>
          <a:xfrm>
            <a:off x="6352884" y="1352574"/>
            <a:ext cx="3733335" cy="5519407"/>
          </a:xfrm>
          <a:prstGeom prst="rect">
            <a:avLst/>
          </a:prstGeom>
        </p:spPr>
      </p:pic>
    </p:spTree>
    <p:extLst>
      <p:ext uri="{BB962C8B-B14F-4D97-AF65-F5344CB8AC3E}">
        <p14:creationId xmlns:p14="http://schemas.microsoft.com/office/powerpoint/2010/main" val="3827535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98A52-F8E1-4650-B785-19E0B130E28C}"/>
              </a:ext>
            </a:extLst>
          </p:cNvPr>
          <p:cNvSpPr/>
          <p:nvPr/>
        </p:nvSpPr>
        <p:spPr>
          <a:xfrm>
            <a:off x="0" y="0"/>
            <a:ext cx="12192000" cy="1265382"/>
          </a:xfrm>
          <a:prstGeom prst="rect">
            <a:avLst/>
          </a:prstGeom>
          <a:solidFill>
            <a:srgbClr val="00707C"/>
          </a:solidFill>
          <a:ln>
            <a:solidFill>
              <a:srgbClr val="007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0" i="0" u="none" strike="noStrike" kern="1200" cap="none" spc="0" normalizeH="0" baseline="0" noProof="0" dirty="0">
                <a:ln>
                  <a:noFill/>
                </a:ln>
                <a:solidFill>
                  <a:prstClr val="white"/>
                </a:solidFill>
                <a:effectLst/>
                <a:uLnTx/>
                <a:uFillTx/>
                <a:latin typeface="Open Sans Condensed" panose="020B0806030504020204" pitchFamily="34" charset="0"/>
                <a:ea typeface="Open Sans Condensed" panose="020B0806030504020204" pitchFamily="34" charset="0"/>
                <a:cs typeface="Open Sans Condensed" panose="020B0806030504020204" pitchFamily="34" charset="0"/>
              </a:rPr>
              <a:t>How old</a:t>
            </a:r>
            <a:r>
              <a:rPr lang="en-GB" sz="4000" dirty="0">
                <a:solidFill>
                  <a:prstClr val="white"/>
                </a:solidFill>
                <a:latin typeface="Open Sans Condensed" panose="020B0806030504020204" pitchFamily="34" charset="0"/>
                <a:ea typeface="Open Sans Condensed" panose="020B0806030504020204" pitchFamily="34" charset="0"/>
                <a:cs typeface="Open Sans Condensed" panose="020B0806030504020204" pitchFamily="34" charset="0"/>
              </a:rPr>
              <a:t>?</a:t>
            </a:r>
            <a:endParaRPr kumimoji="0" lang="en-GB" sz="4000" b="0" i="0" u="none" strike="noStrike" kern="1200" cap="none" spc="0" normalizeH="0" baseline="0" noProof="0" dirty="0">
              <a:ln>
                <a:noFill/>
              </a:ln>
              <a:solidFill>
                <a:prstClr val="white"/>
              </a:solidFill>
              <a:effectLst/>
              <a:uLnTx/>
              <a:uFillTx/>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5" name="Picture 4" descr="CPAWS logo">
            <a:extLst>
              <a:ext uri="{FF2B5EF4-FFF2-40B4-BE49-F238E27FC236}">
                <a16:creationId xmlns:a16="http://schemas.microsoft.com/office/drawing/2014/main" id="{6E36BDE9-9208-4CCF-B206-3B001436820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269513" y="6177056"/>
            <a:ext cx="1807580" cy="431658"/>
          </a:xfrm>
          <a:prstGeom prst="rect">
            <a:avLst/>
          </a:prstGeom>
          <a:noFill/>
          <a:ln>
            <a:noFill/>
          </a:ln>
        </p:spPr>
      </p:pic>
      <p:pic>
        <p:nvPicPr>
          <p:cNvPr id="6" name="Picture 5">
            <a:extLst>
              <a:ext uri="{FF2B5EF4-FFF2-40B4-BE49-F238E27FC236}">
                <a16:creationId xmlns:a16="http://schemas.microsoft.com/office/drawing/2014/main" id="{95793AA4-3AF2-4450-B76A-05DE3D0CCFF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371740" y="6080172"/>
            <a:ext cx="842777" cy="625426"/>
          </a:xfrm>
          <a:prstGeom prst="rect">
            <a:avLst/>
          </a:prstGeom>
          <a:noFill/>
          <a:ln>
            <a:noFill/>
          </a:ln>
        </p:spPr>
      </p:pic>
      <p:pic>
        <p:nvPicPr>
          <p:cNvPr id="4" name="Picture 3">
            <a:extLst>
              <a:ext uri="{FF2B5EF4-FFF2-40B4-BE49-F238E27FC236}">
                <a16:creationId xmlns:a16="http://schemas.microsoft.com/office/drawing/2014/main" id="{2F6D68D9-87E2-426D-94BB-613954186D6F}"/>
              </a:ext>
            </a:extLst>
          </p:cNvPr>
          <p:cNvPicPr>
            <a:picLocks noChangeAspect="1"/>
          </p:cNvPicPr>
          <p:nvPr/>
        </p:nvPicPr>
        <p:blipFill rotWithShape="1">
          <a:blip r:embed="rId5">
            <a:extLst>
              <a:ext uri="{28A0092B-C50C-407E-A947-70E740481C1C}">
                <a14:useLocalDpi xmlns:a14="http://schemas.microsoft.com/office/drawing/2010/main" val="0"/>
              </a:ext>
            </a:extLst>
          </a:blip>
          <a:srcRect l="38578" r="38840"/>
          <a:stretch/>
        </p:blipFill>
        <p:spPr>
          <a:xfrm rot="1028491">
            <a:off x="2229854" y="1464867"/>
            <a:ext cx="916089" cy="5221705"/>
          </a:xfrm>
          <a:prstGeom prst="rect">
            <a:avLst/>
          </a:prstGeom>
        </p:spPr>
      </p:pic>
      <p:cxnSp>
        <p:nvCxnSpPr>
          <p:cNvPr id="7" name="Straight Arrow Connector 6">
            <a:extLst>
              <a:ext uri="{FF2B5EF4-FFF2-40B4-BE49-F238E27FC236}">
                <a16:creationId xmlns:a16="http://schemas.microsoft.com/office/drawing/2014/main" id="{DED47C17-7E6D-48D7-80D8-07083353FE13}"/>
              </a:ext>
            </a:extLst>
          </p:cNvPr>
          <p:cNvCxnSpPr>
            <a:cxnSpLocks/>
          </p:cNvCxnSpPr>
          <p:nvPr/>
        </p:nvCxnSpPr>
        <p:spPr>
          <a:xfrm flipH="1">
            <a:off x="3352800" y="3284621"/>
            <a:ext cx="2743200" cy="0"/>
          </a:xfrm>
          <a:prstGeom prst="straightConnector1">
            <a:avLst/>
          </a:prstGeom>
          <a:ln>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E6474FF4-BD8C-43F1-AF2C-D0648DDCCC73}"/>
              </a:ext>
            </a:extLst>
          </p:cNvPr>
          <p:cNvSpPr txBox="1"/>
          <p:nvPr/>
        </p:nvSpPr>
        <p:spPr>
          <a:xfrm>
            <a:off x="6096000" y="3053788"/>
            <a:ext cx="3582434" cy="461665"/>
          </a:xfrm>
          <a:prstGeom prst="rect">
            <a:avLst/>
          </a:prstGeom>
          <a:noFill/>
        </p:spPr>
        <p:txBody>
          <a:bodyPr wrap="square" rtlCol="0">
            <a:spAutoFit/>
          </a:bodyPr>
          <a:lstStyle/>
          <a:p>
            <a:r>
              <a:rPr lang="en-CA" sz="2400" dirty="0">
                <a:latin typeface="Open Sans Condensed" panose="020B0806030504020204"/>
              </a:rPr>
              <a:t>Lateral bud</a:t>
            </a:r>
          </a:p>
        </p:txBody>
      </p:sp>
      <p:cxnSp>
        <p:nvCxnSpPr>
          <p:cNvPr id="11" name="Straight Arrow Connector 10">
            <a:extLst>
              <a:ext uri="{FF2B5EF4-FFF2-40B4-BE49-F238E27FC236}">
                <a16:creationId xmlns:a16="http://schemas.microsoft.com/office/drawing/2014/main" id="{4E64F208-6A08-4986-A924-C755F8525F5A}"/>
              </a:ext>
            </a:extLst>
          </p:cNvPr>
          <p:cNvCxnSpPr>
            <a:cxnSpLocks/>
          </p:cNvCxnSpPr>
          <p:nvPr/>
        </p:nvCxnSpPr>
        <p:spPr>
          <a:xfrm flipH="1" flipV="1">
            <a:off x="3184358" y="3773905"/>
            <a:ext cx="2735179" cy="301814"/>
          </a:xfrm>
          <a:prstGeom prst="straightConnector1">
            <a:avLst/>
          </a:prstGeom>
          <a:ln>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02714AD4-34B7-4893-B040-8D09AFA4976D}"/>
              </a:ext>
            </a:extLst>
          </p:cNvPr>
          <p:cNvSpPr txBox="1"/>
          <p:nvPr/>
        </p:nvSpPr>
        <p:spPr>
          <a:xfrm>
            <a:off x="5919537" y="3844886"/>
            <a:ext cx="3582434" cy="461665"/>
          </a:xfrm>
          <a:prstGeom prst="rect">
            <a:avLst/>
          </a:prstGeom>
          <a:noFill/>
        </p:spPr>
        <p:txBody>
          <a:bodyPr wrap="square" rtlCol="0">
            <a:spAutoFit/>
          </a:bodyPr>
          <a:lstStyle/>
          <a:p>
            <a:r>
              <a:rPr lang="en-CA" sz="2400" dirty="0">
                <a:latin typeface="Open Sans Condensed" panose="020B0806030504020204"/>
              </a:rPr>
              <a:t>Bud scale scar</a:t>
            </a:r>
          </a:p>
        </p:txBody>
      </p:sp>
      <p:cxnSp>
        <p:nvCxnSpPr>
          <p:cNvPr id="14" name="Straight Arrow Connector 13">
            <a:extLst>
              <a:ext uri="{FF2B5EF4-FFF2-40B4-BE49-F238E27FC236}">
                <a16:creationId xmlns:a16="http://schemas.microsoft.com/office/drawing/2014/main" id="{05772626-0D7A-4564-9314-8FD386A8AFFB}"/>
              </a:ext>
            </a:extLst>
          </p:cNvPr>
          <p:cNvCxnSpPr>
            <a:cxnSpLocks/>
          </p:cNvCxnSpPr>
          <p:nvPr/>
        </p:nvCxnSpPr>
        <p:spPr>
          <a:xfrm flipH="1">
            <a:off x="3681663" y="1993231"/>
            <a:ext cx="2743200" cy="0"/>
          </a:xfrm>
          <a:prstGeom prst="straightConnector1">
            <a:avLst/>
          </a:prstGeom>
          <a:ln>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a16="http://schemas.microsoft.com/office/drawing/2014/main" id="{D6A0E445-BCE3-4BED-AB05-0E41CBB7DAB7}"/>
              </a:ext>
            </a:extLst>
          </p:cNvPr>
          <p:cNvSpPr txBox="1"/>
          <p:nvPr/>
        </p:nvSpPr>
        <p:spPr>
          <a:xfrm>
            <a:off x="6505684" y="1762398"/>
            <a:ext cx="3582434" cy="461665"/>
          </a:xfrm>
          <a:prstGeom prst="rect">
            <a:avLst/>
          </a:prstGeom>
          <a:noFill/>
        </p:spPr>
        <p:txBody>
          <a:bodyPr wrap="square" rtlCol="0">
            <a:spAutoFit/>
          </a:bodyPr>
          <a:lstStyle/>
          <a:p>
            <a:r>
              <a:rPr lang="en-CA" sz="2400" dirty="0">
                <a:latin typeface="Open Sans Condensed" panose="020B0806030504020204"/>
              </a:rPr>
              <a:t>Terminal bud</a:t>
            </a:r>
          </a:p>
        </p:txBody>
      </p:sp>
      <p:cxnSp>
        <p:nvCxnSpPr>
          <p:cNvPr id="16" name="Straight Arrow Connector 15">
            <a:extLst>
              <a:ext uri="{FF2B5EF4-FFF2-40B4-BE49-F238E27FC236}">
                <a16:creationId xmlns:a16="http://schemas.microsoft.com/office/drawing/2014/main" id="{316D7EF0-8469-4AC8-841A-C893A06A9CE8}"/>
              </a:ext>
            </a:extLst>
          </p:cNvPr>
          <p:cNvCxnSpPr>
            <a:cxnSpLocks/>
          </p:cNvCxnSpPr>
          <p:nvPr/>
        </p:nvCxnSpPr>
        <p:spPr>
          <a:xfrm flipH="1">
            <a:off x="2687898" y="5177589"/>
            <a:ext cx="2743200" cy="0"/>
          </a:xfrm>
          <a:prstGeom prst="straightConnector1">
            <a:avLst/>
          </a:prstGeom>
          <a:ln>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9C925070-92EE-4FB3-8AEA-4440E8915D6F}"/>
              </a:ext>
            </a:extLst>
          </p:cNvPr>
          <p:cNvSpPr txBox="1"/>
          <p:nvPr/>
        </p:nvSpPr>
        <p:spPr>
          <a:xfrm>
            <a:off x="5494659" y="4946756"/>
            <a:ext cx="3582434" cy="461665"/>
          </a:xfrm>
          <a:prstGeom prst="rect">
            <a:avLst/>
          </a:prstGeom>
          <a:noFill/>
        </p:spPr>
        <p:txBody>
          <a:bodyPr wrap="square" rtlCol="0">
            <a:spAutoFit/>
          </a:bodyPr>
          <a:lstStyle/>
          <a:p>
            <a:r>
              <a:rPr lang="en-CA" sz="2400" dirty="0">
                <a:latin typeface="Open Sans Condensed" panose="020B0806030504020204"/>
              </a:rPr>
              <a:t>Terminal bud scale scar</a:t>
            </a:r>
          </a:p>
        </p:txBody>
      </p:sp>
    </p:spTree>
    <p:extLst>
      <p:ext uri="{BB962C8B-B14F-4D97-AF65-F5344CB8AC3E}">
        <p14:creationId xmlns:p14="http://schemas.microsoft.com/office/powerpoint/2010/main" val="2119689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98A52-F8E1-4650-B785-19E0B130E28C}"/>
              </a:ext>
            </a:extLst>
          </p:cNvPr>
          <p:cNvSpPr/>
          <p:nvPr/>
        </p:nvSpPr>
        <p:spPr>
          <a:xfrm>
            <a:off x="0" y="0"/>
            <a:ext cx="12192000" cy="1265382"/>
          </a:xfrm>
          <a:prstGeom prst="rect">
            <a:avLst/>
          </a:prstGeom>
          <a:solidFill>
            <a:srgbClr val="00707C"/>
          </a:solidFill>
          <a:ln>
            <a:solidFill>
              <a:srgbClr val="007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4000" b="0" i="0" u="none" strike="noStrike" kern="1200" cap="none" spc="0" normalizeH="0" baseline="0" noProof="0" dirty="0">
              <a:ln>
                <a:noFill/>
              </a:ln>
              <a:solidFill>
                <a:prstClr val="white"/>
              </a:solidFill>
              <a:effectLst/>
              <a:uLnTx/>
              <a:uFillTx/>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5" name="Picture 4" descr="CPAWS logo">
            <a:extLst>
              <a:ext uri="{FF2B5EF4-FFF2-40B4-BE49-F238E27FC236}">
                <a16:creationId xmlns:a16="http://schemas.microsoft.com/office/drawing/2014/main" id="{6E36BDE9-9208-4CCF-B206-3B001436820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269513" y="6177056"/>
            <a:ext cx="1807580" cy="431658"/>
          </a:xfrm>
          <a:prstGeom prst="rect">
            <a:avLst/>
          </a:prstGeom>
          <a:noFill/>
          <a:ln>
            <a:noFill/>
          </a:ln>
        </p:spPr>
      </p:pic>
      <p:pic>
        <p:nvPicPr>
          <p:cNvPr id="6" name="Picture 5">
            <a:extLst>
              <a:ext uri="{FF2B5EF4-FFF2-40B4-BE49-F238E27FC236}">
                <a16:creationId xmlns:a16="http://schemas.microsoft.com/office/drawing/2014/main" id="{95793AA4-3AF2-4450-B76A-05DE3D0CCFF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371740" y="6080172"/>
            <a:ext cx="842777" cy="625426"/>
          </a:xfrm>
          <a:prstGeom prst="rect">
            <a:avLst/>
          </a:prstGeom>
          <a:noFill/>
          <a:ln>
            <a:noFill/>
          </a:ln>
        </p:spPr>
      </p:pic>
      <p:sp>
        <p:nvSpPr>
          <p:cNvPr id="7" name="Rectangle 6">
            <a:extLst>
              <a:ext uri="{FF2B5EF4-FFF2-40B4-BE49-F238E27FC236}">
                <a16:creationId xmlns:a16="http://schemas.microsoft.com/office/drawing/2014/main" id="{4BC4F29B-CC51-4E5B-9DA0-6D351080B8A8}"/>
              </a:ext>
            </a:extLst>
          </p:cNvPr>
          <p:cNvSpPr/>
          <p:nvPr/>
        </p:nvSpPr>
        <p:spPr>
          <a:xfrm>
            <a:off x="0" y="27330"/>
            <a:ext cx="12192000" cy="1265382"/>
          </a:xfrm>
          <a:prstGeom prst="rect">
            <a:avLst/>
          </a:prstGeom>
          <a:solidFill>
            <a:srgbClr val="00707C"/>
          </a:solidFill>
          <a:ln>
            <a:solidFill>
              <a:srgbClr val="007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4000" dirty="0">
                <a:solidFill>
                  <a:prstClr val="white"/>
                </a:solidFill>
                <a:latin typeface="Open Sans Condensed" panose="020B0806030504020204" pitchFamily="34" charset="0"/>
                <a:ea typeface="Open Sans Condensed" panose="020B0806030504020204" pitchFamily="34" charset="0"/>
                <a:cs typeface="Open Sans Condensed" panose="020B0806030504020204" pitchFamily="34" charset="0"/>
              </a:rPr>
              <a:t>Debrief</a:t>
            </a:r>
            <a:endParaRPr kumimoji="0" lang="en-GB" sz="4000" b="0" i="0" u="none" strike="noStrike" kern="1200" cap="none" spc="0" normalizeH="0" baseline="0" noProof="0" dirty="0">
              <a:ln>
                <a:noFill/>
              </a:ln>
              <a:solidFill>
                <a:prstClr val="white"/>
              </a:solidFill>
              <a:effectLst/>
              <a:uLnTx/>
              <a:uFillTx/>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11" name="Picture 10" descr="A picture containing text&#10;&#10;Description automatically generated">
            <a:extLst>
              <a:ext uri="{FF2B5EF4-FFF2-40B4-BE49-F238E27FC236}">
                <a16:creationId xmlns:a16="http://schemas.microsoft.com/office/drawing/2014/main" id="{81418A4F-9FB4-4B56-AA6D-9F076ACD6D3C}"/>
              </a:ext>
            </a:extLst>
          </p:cNvPr>
          <p:cNvPicPr>
            <a:picLocks noChangeAspect="1"/>
          </p:cNvPicPr>
          <p:nvPr/>
        </p:nvPicPr>
        <p:blipFill rotWithShape="1">
          <a:blip r:embed="rId5">
            <a:extLst>
              <a:ext uri="{28A0092B-C50C-407E-A947-70E740481C1C}">
                <a14:useLocalDpi xmlns:a14="http://schemas.microsoft.com/office/drawing/2010/main" val="0"/>
              </a:ext>
            </a:extLst>
          </a:blip>
          <a:srcRect l="13729" t="7971" r="13667" b="7826"/>
          <a:stretch/>
        </p:blipFill>
        <p:spPr>
          <a:xfrm>
            <a:off x="0" y="1292711"/>
            <a:ext cx="4134677" cy="5565289"/>
          </a:xfrm>
          <a:prstGeom prst="rect">
            <a:avLst/>
          </a:prstGeom>
        </p:spPr>
      </p:pic>
      <p:sp>
        <p:nvSpPr>
          <p:cNvPr id="8" name="TextBox 7">
            <a:extLst>
              <a:ext uri="{FF2B5EF4-FFF2-40B4-BE49-F238E27FC236}">
                <a16:creationId xmlns:a16="http://schemas.microsoft.com/office/drawing/2014/main" id="{6680E513-C8DA-4558-9D4D-EE12197BDFFA}"/>
              </a:ext>
            </a:extLst>
          </p:cNvPr>
          <p:cNvSpPr txBox="1"/>
          <p:nvPr/>
        </p:nvSpPr>
        <p:spPr>
          <a:xfrm>
            <a:off x="4744303" y="1672781"/>
            <a:ext cx="6857999" cy="4124206"/>
          </a:xfrm>
          <a:prstGeom prst="rect">
            <a:avLst/>
          </a:prstGeom>
          <a:noFill/>
        </p:spPr>
        <p:txBody>
          <a:bodyPr wrap="square" rtlCol="0">
            <a:spAutoFit/>
          </a:bodyPr>
          <a:lstStyle/>
          <a:p>
            <a:pPr marL="457200" indent="-457200">
              <a:buFont typeface="+mj-lt"/>
              <a:buAutoNum type="arabicPeriod"/>
            </a:pPr>
            <a:r>
              <a:rPr lang="en-CA" sz="2400" dirty="0">
                <a:latin typeface="Open Sans Condensed" panose="020B0806030504020204"/>
              </a:rPr>
              <a:t>What were advantages and disadvantages of each method used to determine tree age today?</a:t>
            </a:r>
          </a:p>
          <a:p>
            <a:r>
              <a:rPr lang="en-CA" sz="2400" dirty="0">
                <a:latin typeface="Open Sans Condensed" panose="020B0806030504020204"/>
              </a:rPr>
              <a:t>	- Tree rings</a:t>
            </a:r>
          </a:p>
          <a:p>
            <a:r>
              <a:rPr lang="en-CA" sz="2400" dirty="0">
                <a:latin typeface="Open Sans Condensed" panose="020B0806030504020204"/>
              </a:rPr>
              <a:t>	- Counting whorls</a:t>
            </a:r>
          </a:p>
          <a:p>
            <a:r>
              <a:rPr lang="en-CA" sz="2400" dirty="0">
                <a:latin typeface="Open Sans Condensed" panose="020B0806030504020204"/>
              </a:rPr>
              <a:t>	- Colour</a:t>
            </a:r>
          </a:p>
          <a:p>
            <a:r>
              <a:rPr lang="en-CA" sz="2400" dirty="0">
                <a:latin typeface="Open Sans Condensed" panose="020B0806030504020204"/>
              </a:rPr>
              <a:t>	- Counting terminal bud scale scars</a:t>
            </a:r>
          </a:p>
          <a:p>
            <a:pPr marL="457200" indent="-457200">
              <a:buFont typeface="+mj-lt"/>
              <a:buAutoNum type="arabicPeriod"/>
            </a:pPr>
            <a:endParaRPr lang="en-CA" sz="2400" dirty="0">
              <a:latin typeface="Open Sans Condensed" panose="020B0806030504020204"/>
            </a:endParaRPr>
          </a:p>
          <a:p>
            <a:r>
              <a:rPr lang="en-CA" sz="2400" dirty="0">
                <a:latin typeface="Open Sans Condensed" panose="020B0806030504020204"/>
              </a:rPr>
              <a:t>2.  What were some major differences we noticed between old and young trees today?</a:t>
            </a:r>
          </a:p>
          <a:p>
            <a:pPr marL="457200" indent="-457200">
              <a:buAutoNum type="arabicPeriod"/>
            </a:pPr>
            <a:endParaRPr lang="en-CA" sz="2200" dirty="0">
              <a:latin typeface="Open Sans Condensed" panose="020B0806030504020204"/>
            </a:endParaRPr>
          </a:p>
        </p:txBody>
      </p:sp>
    </p:spTree>
    <p:extLst>
      <p:ext uri="{BB962C8B-B14F-4D97-AF65-F5344CB8AC3E}">
        <p14:creationId xmlns:p14="http://schemas.microsoft.com/office/powerpoint/2010/main" val="20249642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e64df35-e205-4ca7-8846-66a9743ba5be" xsi:nil="true"/>
    <lcf76f155ced4ddcb4097134ff3c332f xmlns="44a4e23c-4452-4f6f-8eed-5cbaccf3d3e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B38FC128CBEC448B69F2937278F52E4" ma:contentTypeVersion="16" ma:contentTypeDescription="Create a new document." ma:contentTypeScope="" ma:versionID="7f58730089d3d266fc4b37dc14042134">
  <xsd:schema xmlns:xsd="http://www.w3.org/2001/XMLSchema" xmlns:xs="http://www.w3.org/2001/XMLSchema" xmlns:p="http://schemas.microsoft.com/office/2006/metadata/properties" xmlns:ns2="44a4e23c-4452-4f6f-8eed-5cbaccf3d3ee" xmlns:ns3="ae64df35-e205-4ca7-8846-66a9743ba5be" targetNamespace="http://schemas.microsoft.com/office/2006/metadata/properties" ma:root="true" ma:fieldsID="13bf08016d514fc59745a0c63e67d766" ns2:_="" ns3:_="">
    <xsd:import namespace="44a4e23c-4452-4f6f-8eed-5cbaccf3d3ee"/>
    <xsd:import namespace="ae64df35-e205-4ca7-8846-66a9743ba5b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a4e23c-4452-4f6f-8eed-5cbaccf3d3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2ad1e1a-d9ef-41a7-972b-ee99e3660c1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e64df35-e205-4ca7-8846-66a9743ba5b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336f480-dddd-4d94-9250-6f971a1abdd1}" ma:internalName="TaxCatchAll" ma:showField="CatchAllData" ma:web="ae64df35-e205-4ca7-8846-66a9743ba5b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53E318-7D45-41DD-8A3A-36705633F032}">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1D5751D-B412-4A98-8538-534D88F668CA}">
  <ds:schemaRefs>
    <ds:schemaRef ds:uri="http://schemas.microsoft.com/sharepoint/v3/contenttype/forms"/>
  </ds:schemaRefs>
</ds:datastoreItem>
</file>

<file path=customXml/itemProps3.xml><?xml version="1.0" encoding="utf-8"?>
<ds:datastoreItem xmlns:ds="http://schemas.openxmlformats.org/officeDocument/2006/customXml" ds:itemID="{B90D4084-6B84-4EB6-84A0-4154BAB1A9D4}"/>
</file>

<file path=docProps/app.xml><?xml version="1.0" encoding="utf-8"?>
<Properties xmlns="http://schemas.openxmlformats.org/officeDocument/2006/extended-properties" xmlns:vt="http://schemas.openxmlformats.org/officeDocument/2006/docPropsVTypes">
  <Template>Lesson 2 how to id a species (grade 3 birds) need to add BioF pic</Template>
  <TotalTime>204</TotalTime>
  <Words>988</Words>
  <Application>Microsoft Office PowerPoint</Application>
  <PresentationFormat>Widescreen</PresentationFormat>
  <Paragraphs>72</Paragraphs>
  <Slides>7</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Arial</vt:lpstr>
      <vt:lpstr>Calibri</vt:lpstr>
      <vt:lpstr>Calibri Light</vt:lpstr>
      <vt:lpstr>Century Gothic</vt:lpstr>
      <vt:lpstr>Open Sans</vt:lpstr>
      <vt:lpstr>Open Sans Condensed</vt:lpstr>
      <vt:lpstr>Open Sans ExtraBold</vt:lpstr>
      <vt:lpstr>Office Theme</vt:lpstr>
      <vt:lpstr>YYC Young Citizen Scientists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YYC Young Citizen Scientists</dc:title>
  <dc:creator>Breanna Sayles</dc:creator>
  <cp:lastModifiedBy>Breanna Sayles</cp:lastModifiedBy>
  <cp:revision>7</cp:revision>
  <dcterms:created xsi:type="dcterms:W3CDTF">2021-07-15T22:06:26Z</dcterms:created>
  <dcterms:modified xsi:type="dcterms:W3CDTF">2021-07-19T22:30:29Z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0x0101003B38FC128CBEC448B69F2937278F52E4</vt:lpwstr>
  </property>
</Properties>
</file>